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Lst>
  <p:sldSz cx="14630400" cy="8229600"/>
  <p:notesSz cx="8229600" cy="14630400"/>
  <p:embeddedFontLst>
    <p:embeddedFont>
      <p:font typeface="Unbounded" pitchFamily="34" charset="0"/>
      <p:bold r:id="rId19"/>
    </p:embeddedFont>
    <p:embeddedFont>
      <p:font typeface="Unbounded" pitchFamily="34" charset="-122"/>
      <p:bold r:id="rId20"/>
    </p:embeddedFont>
    <p:embeddedFont>
      <p:font typeface="Unbounded" pitchFamily="34" charset="-120"/>
      <p:bold r:id="rId21"/>
    </p:embeddedFont>
    <p:embeddedFont>
      <p:font typeface="Cabin" pitchFamily="34" charset="0"/>
      <p:bold r:id="rId22"/>
    </p:embeddedFont>
    <p:embeddedFont>
      <p:font typeface="Cabin" pitchFamily="34" charset="-122"/>
      <p:bold r:id="rId23"/>
    </p:embeddedFont>
    <p:embeddedFont>
      <p:font typeface="Cabin" pitchFamily="34" charset="-120"/>
      <p:bold r:id="rId24"/>
    </p:embeddedFont>
    <p:embeddedFont>
      <p:font typeface="Consolas" panose="020B0609020204030204" pitchFamily="34" charset="0"/>
      <p:regular r:id="rId25"/>
      <p:bold r:id="rId26"/>
      <p:italic r:id="rId27"/>
      <p:boldItalic r:id="rId28"/>
    </p:embeddedFont>
    <p:embeddedFont>
      <p:font typeface="Consolas" panose="020B0609020204030204" pitchFamily="34" charset="-122"/>
      <p:regular r:id="rId29"/>
    </p:embeddedFont>
    <p:embeddedFont>
      <p:font typeface="Consolas" panose="020B0609020204030204" pitchFamily="34" charset="-120"/>
      <p:regular r:id="rId30"/>
    </p:embeddedFont>
    <p:embeddedFont>
      <p:font typeface="Calibri" panose="020F0502020204030204" charset="0"/>
      <p:regular r:id="rId31"/>
      <p:bold r:id="rId32"/>
      <p:italic r:id="rId33"/>
      <p:boldItalic r:id="rId34"/>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font" Target="fonts/font16.fntdata"/><Relationship Id="rId33" Type="http://schemas.openxmlformats.org/officeDocument/2006/relationships/font" Target="fonts/font15.fntdata"/><Relationship Id="rId32" Type="http://schemas.openxmlformats.org/officeDocument/2006/relationships/font" Target="fonts/font14.fntdata"/><Relationship Id="rId31" Type="http://schemas.openxmlformats.org/officeDocument/2006/relationships/font" Target="fonts/font13.fntdata"/><Relationship Id="rId30" Type="http://schemas.openxmlformats.org/officeDocument/2006/relationships/font" Target="fonts/font12.fntdata"/><Relationship Id="rId3" Type="http://schemas.openxmlformats.org/officeDocument/2006/relationships/slide" Target="slides/slide1.xml"/><Relationship Id="rId29" Type="http://schemas.openxmlformats.org/officeDocument/2006/relationships/font" Target="fonts/font11.fntdata"/><Relationship Id="rId28" Type="http://schemas.openxmlformats.org/officeDocument/2006/relationships/font" Target="fonts/font10.fntdata"/><Relationship Id="rId27" Type="http://schemas.openxmlformats.org/officeDocument/2006/relationships/font" Target="fonts/font9.fntdata"/><Relationship Id="rId26" Type="http://schemas.openxmlformats.org/officeDocument/2006/relationships/font" Target="fonts/font8.fntdata"/><Relationship Id="rId25" Type="http://schemas.openxmlformats.org/officeDocument/2006/relationships/font" Target="fonts/font7.fntdata"/><Relationship Id="rId24" Type="http://schemas.openxmlformats.org/officeDocument/2006/relationships/font" Target="fonts/font6.fntdata"/><Relationship Id="rId23" Type="http://schemas.openxmlformats.org/officeDocument/2006/relationships/font" Target="fonts/font5.fntdata"/><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13456087"/>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16836509"/>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11610499"/>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18714601"/>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3.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843082"/>
            <a:ext cx="7468553" cy="3886200"/>
          </a:xfrm>
          <a:prstGeom prst="rect">
            <a:avLst/>
          </a:prstGeom>
          <a:noFill/>
        </p:spPr>
        <p:txBody>
          <a:bodyPr wrap="square" lIns="0" tIns="0" rIns="0" bIns="0" rtlCol="0" anchor="t"/>
          <a:lstStyle/>
          <a:p>
            <a:pPr marL="0" indent="0">
              <a:lnSpc>
                <a:spcPts val="7650"/>
              </a:lnSpc>
              <a:buNone/>
            </a:pPr>
            <a:r>
              <a:rPr lang="en-US" sz="6100" dirty="0">
                <a:solidFill>
                  <a:srgbClr val="FFFFFF"/>
                </a:solidFill>
                <a:latin typeface="Unbounded" pitchFamily="34" charset="0"/>
                <a:ea typeface="Unbounded" pitchFamily="34" charset="-122"/>
                <a:cs typeface="Unbounded" pitchFamily="34" charset="-120"/>
              </a:rPr>
              <a:t>Predicting Customer Purchase Behavior</a:t>
            </a:r>
            <a:endParaRPr lang="en-US" sz="6100" dirty="0"/>
          </a:p>
        </p:txBody>
      </p:sp>
      <p:sp>
        <p:nvSpPr>
          <p:cNvPr id="4" name="Text 1"/>
          <p:cNvSpPr/>
          <p:nvPr/>
        </p:nvSpPr>
        <p:spPr>
          <a:xfrm>
            <a:off x="6324124" y="5088255"/>
            <a:ext cx="7468553" cy="2298144"/>
          </a:xfrm>
          <a:prstGeom prst="rect">
            <a:avLst/>
          </a:prstGeom>
          <a:noFill/>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Understanding and predicting customer purchase behavior is crucial for businesses to optimize their marketing strategies, improve customer retention, and increase sales. By analyzing customer demographics, purchase history, and engagement with the website, it is possible to develop a predictive model that estimates the likelihood of a customer making a purchase.</a:t>
            </a:r>
            <a:endParaRPr lang="en-US" sz="1850" dirty="0"/>
          </a:p>
        </p:txBody>
      </p:sp>
      <p:sp>
        <p:nvSpPr>
          <p:cNvPr id="8" name="Text Box 7"/>
          <p:cNvSpPr txBox="1"/>
          <p:nvPr/>
        </p:nvSpPr>
        <p:spPr>
          <a:xfrm>
            <a:off x="12444095" y="7745095"/>
            <a:ext cx="2027555" cy="371475"/>
          </a:xfrm>
          <a:prstGeom prst="rect">
            <a:avLst/>
          </a:prstGeom>
        </p:spPr>
        <p:style>
          <a:lnRef idx="0">
            <a:srgbClr val="FFFFFF"/>
          </a:lnRef>
          <a:fillRef idx="1">
            <a:schemeClr val="accent5"/>
          </a:fillRef>
          <a:effectRef idx="0">
            <a:srgbClr val="FFFFFF"/>
          </a:effectRef>
          <a:fontRef idx="minor">
            <a:schemeClr val="lt1"/>
          </a:fontRef>
        </p:style>
        <p:txBody>
          <a:bodyPr wrap="square" rtlCol="0">
            <a:noAutofit/>
          </a:bodyPr>
          <a:p>
            <a:r>
              <a:rPr lang="en-US"/>
              <a:t>SHREE VIKASHNI U</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18862" y="329089"/>
            <a:ext cx="7852886" cy="351949"/>
          </a:xfrm>
          <a:prstGeom prst="rect">
            <a:avLst/>
          </a:prstGeom>
          <a:noFill/>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Solution for the particular problem statements</a:t>
            </a:r>
            <a:endParaRPr lang="en-US" sz="2200" dirty="0"/>
          </a:p>
        </p:txBody>
      </p:sp>
      <p:sp>
        <p:nvSpPr>
          <p:cNvPr id="3" name="Text 1"/>
          <p:cNvSpPr/>
          <p:nvPr/>
        </p:nvSpPr>
        <p:spPr>
          <a:xfrm>
            <a:off x="418862" y="920353"/>
            <a:ext cx="13792676" cy="191453"/>
          </a:xfrm>
          <a:prstGeom prst="rect">
            <a:avLst/>
          </a:prstGeom>
          <a:noFill/>
        </p:spPr>
        <p:txBody>
          <a:bodyPr wrap="none" lIns="0" tIns="0" rIns="0" bIns="0" rtlCol="0" anchor="t"/>
          <a:lstStyle/>
          <a:p>
            <a:pPr marL="0" indent="0">
              <a:lnSpc>
                <a:spcPts val="1500"/>
              </a:lnSpc>
              <a:buNone/>
            </a:pPr>
            <a:endParaRPr lang="en-US" sz="900" dirty="0"/>
          </a:p>
        </p:txBody>
      </p:sp>
      <p:sp>
        <p:nvSpPr>
          <p:cNvPr id="4" name="Shape 2"/>
          <p:cNvSpPr/>
          <p:nvPr/>
        </p:nvSpPr>
        <p:spPr>
          <a:xfrm>
            <a:off x="418862" y="1246346"/>
            <a:ext cx="13792676" cy="14729698"/>
          </a:xfrm>
          <a:prstGeom prst="roundRect">
            <a:avLst>
              <a:gd name="adj" fmla="val 130"/>
            </a:avLst>
          </a:prstGeom>
          <a:solidFill>
            <a:srgbClr val="054842"/>
          </a:solidFill>
        </p:spPr>
      </p:sp>
      <p:sp>
        <p:nvSpPr>
          <p:cNvPr id="5" name="Shape 3"/>
          <p:cNvSpPr/>
          <p:nvPr/>
        </p:nvSpPr>
        <p:spPr>
          <a:xfrm>
            <a:off x="412909" y="1246346"/>
            <a:ext cx="13804583" cy="14729698"/>
          </a:xfrm>
          <a:prstGeom prst="roundRect">
            <a:avLst>
              <a:gd name="adj" fmla="val 130"/>
            </a:avLst>
          </a:prstGeom>
          <a:solidFill>
            <a:srgbClr val="054842"/>
          </a:solidFill>
        </p:spPr>
      </p:sp>
      <p:sp>
        <p:nvSpPr>
          <p:cNvPr id="6" name="Text 4"/>
          <p:cNvSpPr/>
          <p:nvPr/>
        </p:nvSpPr>
        <p:spPr>
          <a:xfrm>
            <a:off x="532567" y="1336000"/>
            <a:ext cx="13565267" cy="14550390"/>
          </a:xfrm>
          <a:prstGeom prst="rect">
            <a:avLst/>
          </a:prstGeom>
          <a:noFill/>
        </p:spPr>
        <p:txBody>
          <a:bodyPr wrap="square" lIns="0" tIns="0" rIns="0" bIns="0" rtlCol="0" anchor="t"/>
          <a:lstStyle/>
          <a:p>
            <a:pPr marL="0" indent="0">
              <a:lnSpc>
                <a:spcPts val="1500"/>
              </a:lnSpc>
              <a:buNone/>
            </a:pPr>
            <a:r>
              <a:rPr lang="en-US" sz="900" dirty="0">
                <a:solidFill>
                  <a:srgbClr val="CAD6DE"/>
                </a:solidFill>
                <a:highlight>
                  <a:srgbClr val="054842"/>
                </a:highlight>
                <a:latin typeface="Consolas" panose="020B0609020204030204" pitchFamily="34" charset="0"/>
                <a:ea typeface="Consolas" panose="020B0609020204030204" pitchFamily="34" charset="-122"/>
                <a:cs typeface="Consolas" panose="020B0609020204030204" pitchFamily="34" charset="-120"/>
              </a:rPr>
              <a:t>First few rows of the dataset:
   Age  Gender   AnnualIncome  NumberOfPurchases  ProductCategory  \
0   40       1   66120.267939                  8                0   
1   20       1   23579.773583                  4                2   
2   27       1  127821.306432                 11                2   
3   24       1  137798.623120                 19                3   
4   31       1   99300.964220                 19                1   
   TimeSpentOnWebsite  LoyaltyProgram  DiscountsAvailed  PurchaseStatus  
0           30.568601               0                 5               1  
1           38.240097               0                 5               0  
2           31.633212               1                 0               1  
3           46.167059               0                 4               1  
4           19.823592               0                 0               1  
Dataset information:
&lt;class 'pandas.core.frame.DataFrame'&gt;
RangeIndex: 1500 entries, 0 to 1499
Data columns (total 9 columns):
 #   Column              Non-Null Count  Dtype  
---  ------              --------------  -----  
 0   Age                 1500 non-null   int64  
 1   Gender              1500 non-null   int64  
 2   AnnualIncome        1500 non-null   float64
 3   NumberOfPurchases   1500 non-null   int64  
 4   ProductCategory     1500 non-null   int64  
 5   TimeSpentOnWebsite  1500 non-null   float64
 6   LoyaltyProgram      1500 non-null   int64  
 7   DiscountsAvailed    1500 non-null   int64  
 8   PurchaseStatus      1500 non-null   int64  
dtypes: float64(2), int64(7)
memory usage: 105.6 KB
None
Statistical summary of the dataset:
               Age       Gender   AnnualIncome  NumberOfPurchases  \
count  1500.000000  1500.000000    1500.000000        1500.000000   
mean     44.298667     0.504667   84249.164338          10.420000   
std      15.537259     0.500145   37629.493078           5.887391   
min      18.000000     0.000000   20001.512518           0.000000   
25%      31.000000     0.000000   53028.979155           5.000000   
50%      45.000000     1.000000   83699.581476          11.000000   
75%      57.000000     1.000000  117167.772858          15.000000   
max      70.000000     1.000000  149785.176481          20.000000   
       ProductCategory  TimeSpentOnWebsite  LoyaltyProgram  DiscountsAvailed  \
count      1500.000000         1500.000000     1500.000000       1500.000000   
mean          2.012667           30.469040        0.326667          2.555333   
std           1.428005           16.984392        0.469151          1.705152   
min           0.000000            1.037023        0.000000          0.000000   
25%           1.000000           16.156700        0.000000          1.000000   
50%           2.000000           30.939516        0.000000          3.000000   
75%           3.000000           44.369863        1.000000          4.000000   
max           4.000000           59.991105        1.000000          5.000000   
       PurchaseStatus  
count      1500.00000  
mean          0.43200  
std           0.49552  
min           0.00000  
25%           0.00000  
50%           0.00000  
75%           1.00000  
max           1.00000  
Checking for missing values:
Age                   0
Gender                0
AnnualIncome          0
NumberOfPurchases     0
ProductCategory       0
TimeSpentOnWebsite    0
LoyaltyProgram        0
DiscountsAvailed      0
PurchaseStatus        0
dtype: int64
</a:t>
            </a:r>
            <a:endParaRPr lang="en-US" sz="900" dirty="0"/>
          </a:p>
        </p:txBody>
      </p:sp>
      <p:sp>
        <p:nvSpPr>
          <p:cNvPr id="7" name="Text 5"/>
          <p:cNvSpPr/>
          <p:nvPr/>
        </p:nvSpPr>
        <p:spPr>
          <a:xfrm>
            <a:off x="418862" y="16155472"/>
            <a:ext cx="2816185" cy="351949"/>
          </a:xfrm>
          <a:prstGeom prst="rect">
            <a:avLst/>
          </a:prstGeom>
          <a:noFill/>
        </p:spPr>
        <p:txBody>
          <a:bodyPr wrap="none" lIns="0" tIns="0" rIns="0" bIns="0" rtlCol="0" anchor="t"/>
          <a:lstStyle/>
          <a:p>
            <a:pPr marL="0" indent="0">
              <a:lnSpc>
                <a:spcPts val="2750"/>
              </a:lnSpc>
              <a:buNone/>
            </a:pPr>
            <a:endParaRPr lang="en-US" sz="2200" dirty="0"/>
          </a:p>
        </p:txBody>
      </p:sp>
      <p:sp>
        <p:nvSpPr>
          <p:cNvPr id="8" name="Text Box 7"/>
          <p:cNvSpPr txBox="1"/>
          <p:nvPr/>
        </p:nvSpPr>
        <p:spPr>
          <a:xfrm>
            <a:off x="12416155" y="7672705"/>
            <a:ext cx="2214245" cy="433705"/>
          </a:xfrm>
          <a:prstGeom prst="rect">
            <a:avLst/>
          </a:prstGeom>
          <a:solidFill>
            <a:schemeClr val="accent1">
              <a:lumMod val="60000"/>
              <a:lumOff val="40000"/>
            </a:schemeClr>
          </a:solidFill>
        </p:spPr>
        <p:txBody>
          <a:bodyPr wrap="square" rtlCol="0">
            <a:noAutofit/>
          </a:bodyPr>
          <a:p>
            <a:r>
              <a:rPr lang="en-US"/>
              <a:t>SHREE VIKASHNI U</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18862" y="329089"/>
            <a:ext cx="2816185" cy="351949"/>
          </a:xfrm>
          <a:prstGeom prst="rect">
            <a:avLst/>
          </a:prstGeom>
          <a:noFill/>
        </p:spPr>
        <p:txBody>
          <a:bodyPr wrap="none" lIns="0" tIns="0" rIns="0" bIns="0" rtlCol="0" anchor="t"/>
          <a:lstStyle/>
          <a:p>
            <a:pPr marL="0" indent="0">
              <a:lnSpc>
                <a:spcPts val="2750"/>
              </a:lnSpc>
              <a:buNone/>
            </a:pPr>
            <a:endParaRPr lang="en-US" sz="2200" dirty="0"/>
          </a:p>
        </p:txBody>
      </p:sp>
      <p:sp>
        <p:nvSpPr>
          <p:cNvPr id="3" name="Shape 1"/>
          <p:cNvSpPr/>
          <p:nvPr/>
        </p:nvSpPr>
        <p:spPr>
          <a:xfrm>
            <a:off x="418862" y="920353"/>
            <a:ext cx="13792676" cy="3434001"/>
          </a:xfrm>
          <a:prstGeom prst="roundRect">
            <a:avLst>
              <a:gd name="adj" fmla="val 523"/>
            </a:avLst>
          </a:prstGeom>
          <a:solidFill>
            <a:srgbClr val="054842"/>
          </a:solidFill>
        </p:spPr>
      </p:sp>
      <p:sp>
        <p:nvSpPr>
          <p:cNvPr id="4" name="Shape 2"/>
          <p:cNvSpPr/>
          <p:nvPr/>
        </p:nvSpPr>
        <p:spPr>
          <a:xfrm>
            <a:off x="412909" y="920353"/>
            <a:ext cx="13804583" cy="3434001"/>
          </a:xfrm>
          <a:prstGeom prst="roundRect">
            <a:avLst>
              <a:gd name="adj" fmla="val 523"/>
            </a:avLst>
          </a:prstGeom>
          <a:solidFill>
            <a:srgbClr val="054842"/>
          </a:solidFill>
        </p:spPr>
      </p:sp>
      <p:sp>
        <p:nvSpPr>
          <p:cNvPr id="5" name="Text 3"/>
          <p:cNvSpPr/>
          <p:nvPr/>
        </p:nvSpPr>
        <p:spPr>
          <a:xfrm>
            <a:off x="532567" y="1010007"/>
            <a:ext cx="13565267" cy="3254693"/>
          </a:xfrm>
          <a:prstGeom prst="rect">
            <a:avLst/>
          </a:prstGeom>
          <a:noFill/>
        </p:spPr>
        <p:txBody>
          <a:bodyPr wrap="square" lIns="0" tIns="0" rIns="0" bIns="0" rtlCol="0" anchor="t"/>
          <a:lstStyle/>
          <a:p>
            <a:pPr marL="0" indent="0">
              <a:lnSpc>
                <a:spcPts val="1500"/>
              </a:lnSpc>
              <a:buNone/>
            </a:pPr>
            <a:r>
              <a:rPr lang="en-US" sz="900" dirty="0">
                <a:solidFill>
                  <a:srgbClr val="CAD6DE"/>
                </a:solidFill>
                <a:highlight>
                  <a:srgbClr val="054842"/>
                </a:highlight>
                <a:latin typeface="Consolas" panose="020B0609020204030204" pitchFamily="34" charset="0"/>
                <a:ea typeface="Consolas" panose="020B0609020204030204" pitchFamily="34" charset="-122"/>
                <a:cs typeface="Consolas" panose="020B0609020204030204" pitchFamily="34" charset="-120"/>
              </a:rPr>
              <a:t>Confusion Matrix:
[[171   1]
 [ 13 115]]
Classification Report:
              precision    recall  f1-score   support
           0       0.93      0.99      0.96       172
           1       0.99      0.90      0.94       128
    accuracy                           0.95       300
   macro avg       0.96      0.95      0.95       300
weighted avg       0.96      0.95      0.95       300
ROC-AUC Score: 0.9556458938953489
</a:t>
            </a:r>
            <a:endParaRPr lang="en-US" sz="900" dirty="0"/>
          </a:p>
        </p:txBody>
      </p:sp>
      <p:pic>
        <p:nvPicPr>
          <p:cNvPr id="6" name="Image 0" descr="preencoded.png"/>
          <p:cNvPicPr>
            <a:picLocks noChangeAspect="1"/>
          </p:cNvPicPr>
          <p:nvPr/>
        </p:nvPicPr>
        <p:blipFill>
          <a:blip r:embed="rId1"/>
          <a:stretch>
            <a:fillRect/>
          </a:stretch>
        </p:blipFill>
        <p:spPr>
          <a:xfrm>
            <a:off x="418862" y="4488894"/>
            <a:ext cx="3589020" cy="2841069"/>
          </a:xfrm>
          <a:prstGeom prst="rect">
            <a:avLst/>
          </a:prstGeom>
        </p:spPr>
      </p:pic>
      <p:sp>
        <p:nvSpPr>
          <p:cNvPr id="7" name="Shape 4"/>
          <p:cNvSpPr/>
          <p:nvPr/>
        </p:nvSpPr>
        <p:spPr>
          <a:xfrm>
            <a:off x="418862" y="7464504"/>
            <a:ext cx="13792676" cy="3816906"/>
          </a:xfrm>
          <a:prstGeom prst="roundRect">
            <a:avLst>
              <a:gd name="adj" fmla="val 470"/>
            </a:avLst>
          </a:prstGeom>
          <a:solidFill>
            <a:srgbClr val="054842"/>
          </a:solidFill>
        </p:spPr>
      </p:sp>
      <p:sp>
        <p:nvSpPr>
          <p:cNvPr id="8" name="Shape 5"/>
          <p:cNvSpPr/>
          <p:nvPr/>
        </p:nvSpPr>
        <p:spPr>
          <a:xfrm>
            <a:off x="412909" y="7464504"/>
            <a:ext cx="13804583" cy="3816906"/>
          </a:xfrm>
          <a:prstGeom prst="roundRect">
            <a:avLst>
              <a:gd name="adj" fmla="val 470"/>
            </a:avLst>
          </a:prstGeom>
          <a:solidFill>
            <a:srgbClr val="054842"/>
          </a:solidFill>
        </p:spPr>
      </p:sp>
      <p:sp>
        <p:nvSpPr>
          <p:cNvPr id="9" name="Text 6"/>
          <p:cNvSpPr/>
          <p:nvPr/>
        </p:nvSpPr>
        <p:spPr>
          <a:xfrm>
            <a:off x="532567" y="7554158"/>
            <a:ext cx="13565267" cy="3637598"/>
          </a:xfrm>
          <a:prstGeom prst="rect">
            <a:avLst/>
          </a:prstGeom>
          <a:noFill/>
        </p:spPr>
        <p:txBody>
          <a:bodyPr wrap="square" lIns="0" tIns="0" rIns="0" bIns="0" rtlCol="0" anchor="t"/>
          <a:lstStyle/>
          <a:p>
            <a:pPr marL="0" indent="0">
              <a:lnSpc>
                <a:spcPts val="1500"/>
              </a:lnSpc>
              <a:buNone/>
            </a:pPr>
            <a:r>
              <a:rPr lang="en-US" sz="900" dirty="0">
                <a:solidFill>
                  <a:srgbClr val="CAD6DE"/>
                </a:solidFill>
                <a:highlight>
                  <a:srgbClr val="054842"/>
                </a:highlight>
                <a:latin typeface="Consolas" panose="020B0609020204030204" pitchFamily="34" charset="0"/>
                <a:ea typeface="Consolas" panose="020B0609020204030204" pitchFamily="34" charset="-122"/>
                <a:cs typeface="Consolas" panose="020B0609020204030204" pitchFamily="34" charset="-120"/>
              </a:rPr>
              <a:t>Best Parameters found by Grid Search:</a:t>
            </a:r>
            <a:endParaRPr lang="en-US" sz="900" dirty="0"/>
          </a:p>
          <a:p>
            <a:pPr marL="0" indent="0">
              <a:lnSpc>
                <a:spcPts val="1500"/>
              </a:lnSpc>
              <a:buNone/>
            </a:pPr>
            <a:r>
              <a:rPr lang="en-US" sz="900" dirty="0">
                <a:solidFill>
                  <a:srgbClr val="CAD6DE"/>
                </a:solidFill>
                <a:highlight>
                  <a:srgbClr val="054842"/>
                </a:highlight>
                <a:latin typeface="Consolas" panose="020B0609020204030204" pitchFamily="34" charset="0"/>
                <a:ea typeface="Consolas" panose="020B0609020204030204" pitchFamily="34" charset="-122"/>
                <a:cs typeface="Consolas" panose="020B0609020204030204" pitchFamily="34" charset="-120"/>
              </a:rPr>
              <a:t>{'max_depth': None, 'min_samples_split': 5, 'n_estimators': 200}</a:t>
            </a:r>
            <a:endParaRPr lang="en-US" sz="900" dirty="0"/>
          </a:p>
          <a:p>
            <a:pPr marL="0" indent="0">
              <a:lnSpc>
                <a:spcPts val="1500"/>
              </a:lnSpc>
              <a:buNone/>
            </a:pPr>
            <a:endParaRPr lang="en-US" sz="900" dirty="0"/>
          </a:p>
          <a:p>
            <a:pPr marL="0" indent="0">
              <a:lnSpc>
                <a:spcPts val="1500"/>
              </a:lnSpc>
              <a:buNone/>
            </a:pPr>
            <a:r>
              <a:rPr lang="en-US" sz="900" dirty="0">
                <a:solidFill>
                  <a:srgbClr val="CAD6DE"/>
                </a:solidFill>
                <a:highlight>
                  <a:srgbClr val="054842"/>
                </a:highlight>
                <a:latin typeface="Consolas" panose="020B0609020204030204" pitchFamily="34" charset="0"/>
                <a:ea typeface="Consolas" panose="020B0609020204030204" pitchFamily="34" charset="-122"/>
                <a:cs typeface="Consolas" panose="020B0609020204030204" pitchFamily="34" charset="-120"/>
              </a:rPr>
              <a:t>Best Model Confusion Matrix:</a:t>
            </a:r>
            <a:endParaRPr lang="en-US" sz="900" dirty="0"/>
          </a:p>
          <a:p>
            <a:pPr marL="0" indent="0">
              <a:lnSpc>
                <a:spcPts val="1500"/>
              </a:lnSpc>
              <a:buNone/>
            </a:pPr>
            <a:r>
              <a:rPr lang="en-US" sz="900" dirty="0">
                <a:solidFill>
                  <a:srgbClr val="CAD6DE"/>
                </a:solidFill>
                <a:highlight>
                  <a:srgbClr val="054842"/>
                </a:highlight>
                <a:latin typeface="Consolas" panose="020B0609020204030204" pitchFamily="34" charset="0"/>
                <a:ea typeface="Consolas" panose="020B0609020204030204" pitchFamily="34" charset="-122"/>
                <a:cs typeface="Consolas" panose="020B0609020204030204" pitchFamily="34" charset="-120"/>
              </a:rPr>
              <a:t>[[169   3]</a:t>
            </a:r>
            <a:endParaRPr lang="en-US" sz="900" dirty="0"/>
          </a:p>
          <a:p>
            <a:pPr marL="0" indent="0">
              <a:lnSpc>
                <a:spcPts val="1500"/>
              </a:lnSpc>
              <a:buNone/>
            </a:pPr>
            <a:r>
              <a:rPr lang="en-US" sz="900" dirty="0">
                <a:solidFill>
                  <a:srgbClr val="CAD6DE"/>
                </a:solidFill>
                <a:highlight>
                  <a:srgbClr val="054842"/>
                </a:highlight>
                <a:latin typeface="Consolas" panose="020B0609020204030204" pitchFamily="34" charset="0"/>
                <a:ea typeface="Consolas" panose="020B0609020204030204" pitchFamily="34" charset="-122"/>
                <a:cs typeface="Consolas" panose="020B0609020204030204" pitchFamily="34" charset="-120"/>
              </a:rPr>
              <a:t> [ 13 115]]</a:t>
            </a:r>
            <a:endParaRPr lang="en-US" sz="900" dirty="0"/>
          </a:p>
          <a:p>
            <a:pPr marL="0" indent="0">
              <a:lnSpc>
                <a:spcPts val="1500"/>
              </a:lnSpc>
              <a:buNone/>
            </a:pPr>
            <a:endParaRPr lang="en-US" sz="900" dirty="0"/>
          </a:p>
          <a:p>
            <a:pPr marL="0" indent="0">
              <a:lnSpc>
                <a:spcPts val="1500"/>
              </a:lnSpc>
              <a:buNone/>
            </a:pPr>
            <a:r>
              <a:rPr lang="en-US" sz="900" dirty="0">
                <a:solidFill>
                  <a:srgbClr val="CAD6DE"/>
                </a:solidFill>
                <a:highlight>
                  <a:srgbClr val="054842"/>
                </a:highlight>
                <a:latin typeface="Consolas" panose="020B0609020204030204" pitchFamily="34" charset="0"/>
                <a:ea typeface="Consolas" panose="020B0609020204030204" pitchFamily="34" charset="-122"/>
                <a:cs typeface="Consolas" panose="020B0609020204030204" pitchFamily="34" charset="-120"/>
              </a:rPr>
              <a:t>Best Model Classification Report:</a:t>
            </a:r>
            <a:endParaRPr lang="en-US" sz="900" dirty="0"/>
          </a:p>
          <a:p>
            <a:pPr marL="0" indent="0">
              <a:lnSpc>
                <a:spcPts val="1500"/>
              </a:lnSpc>
              <a:buNone/>
            </a:pPr>
            <a:r>
              <a:rPr lang="en-US" sz="900" dirty="0">
                <a:solidFill>
                  <a:srgbClr val="CAD6DE"/>
                </a:solidFill>
                <a:highlight>
                  <a:srgbClr val="054842"/>
                </a:highlight>
                <a:latin typeface="Consolas" panose="020B0609020204030204" pitchFamily="34" charset="0"/>
                <a:ea typeface="Consolas" panose="020B0609020204030204" pitchFamily="34" charset="-122"/>
                <a:cs typeface="Consolas" panose="020B0609020204030204" pitchFamily="34" charset="-120"/>
              </a:rPr>
              <a:t>              precision    recall  f1-score   support</a:t>
            </a:r>
            <a:endParaRPr lang="en-US" sz="900" dirty="0"/>
          </a:p>
          <a:p>
            <a:pPr marL="0" indent="0">
              <a:lnSpc>
                <a:spcPts val="1500"/>
              </a:lnSpc>
              <a:buNone/>
            </a:pPr>
            <a:endParaRPr lang="en-US" sz="900" dirty="0"/>
          </a:p>
          <a:p>
            <a:pPr marL="0" indent="0">
              <a:lnSpc>
                <a:spcPts val="1500"/>
              </a:lnSpc>
              <a:buNone/>
            </a:pPr>
            <a:r>
              <a:rPr lang="en-US" sz="900" dirty="0">
                <a:solidFill>
                  <a:srgbClr val="CAD6DE"/>
                </a:solidFill>
                <a:highlight>
                  <a:srgbClr val="054842"/>
                </a:highlight>
                <a:latin typeface="Consolas" panose="020B0609020204030204" pitchFamily="34" charset="0"/>
                <a:ea typeface="Consolas" panose="020B0609020204030204" pitchFamily="34" charset="-122"/>
                <a:cs typeface="Consolas" panose="020B0609020204030204" pitchFamily="34" charset="-120"/>
              </a:rPr>
              <a:t>           0       0.93      0.98      0.95       172</a:t>
            </a:r>
            <a:endParaRPr lang="en-US" sz="900" dirty="0"/>
          </a:p>
          <a:p>
            <a:pPr marL="0" indent="0">
              <a:lnSpc>
                <a:spcPts val="1500"/>
              </a:lnSpc>
              <a:buNone/>
            </a:pPr>
            <a:r>
              <a:rPr lang="en-US" sz="900" dirty="0">
                <a:solidFill>
                  <a:srgbClr val="CAD6DE"/>
                </a:solidFill>
                <a:highlight>
                  <a:srgbClr val="054842"/>
                </a:highlight>
                <a:latin typeface="Consolas" panose="020B0609020204030204" pitchFamily="34" charset="0"/>
                <a:ea typeface="Consolas" panose="020B0609020204030204" pitchFamily="34" charset="-122"/>
                <a:cs typeface="Consolas" panose="020B0609020204030204" pitchFamily="34" charset="-120"/>
              </a:rPr>
              <a:t>           1       0.97      0.90      0.93       128</a:t>
            </a:r>
            <a:endParaRPr lang="en-US" sz="900" dirty="0"/>
          </a:p>
          <a:p>
            <a:pPr marL="0" indent="0">
              <a:lnSpc>
                <a:spcPts val="1500"/>
              </a:lnSpc>
              <a:buNone/>
            </a:pPr>
            <a:endParaRPr lang="en-US" sz="900" dirty="0"/>
          </a:p>
          <a:p>
            <a:pPr marL="0" indent="0">
              <a:lnSpc>
                <a:spcPts val="1500"/>
              </a:lnSpc>
              <a:buNone/>
            </a:pPr>
            <a:r>
              <a:rPr lang="en-US" sz="900" dirty="0">
                <a:solidFill>
                  <a:srgbClr val="CAD6DE"/>
                </a:solidFill>
                <a:highlight>
                  <a:srgbClr val="054842"/>
                </a:highlight>
                <a:latin typeface="Consolas" panose="020B0609020204030204" pitchFamily="34" charset="0"/>
                <a:ea typeface="Consolas" panose="020B0609020204030204" pitchFamily="34" charset="-122"/>
                <a:cs typeface="Consolas" panose="020B0609020204030204" pitchFamily="34" charset="-120"/>
              </a:rPr>
              <a:t>    accuracy                           0.95       300</a:t>
            </a:r>
            <a:endParaRPr lang="en-US" sz="900" dirty="0"/>
          </a:p>
          <a:p>
            <a:pPr marL="0" indent="0">
              <a:lnSpc>
                <a:spcPts val="1500"/>
              </a:lnSpc>
              <a:buNone/>
            </a:pPr>
            <a:r>
              <a:rPr lang="en-US" sz="900" dirty="0">
                <a:solidFill>
                  <a:srgbClr val="CAD6DE"/>
                </a:solidFill>
                <a:highlight>
                  <a:srgbClr val="054842"/>
                </a:highlight>
                <a:latin typeface="Consolas" panose="020B0609020204030204" pitchFamily="34" charset="0"/>
                <a:ea typeface="Consolas" panose="020B0609020204030204" pitchFamily="34" charset="-122"/>
                <a:cs typeface="Consolas" panose="020B0609020204030204" pitchFamily="34" charset="-120"/>
              </a:rPr>
              <a:t>   macro avg       0.95      0.94      0.94       300</a:t>
            </a:r>
            <a:endParaRPr lang="en-US" sz="900" dirty="0"/>
          </a:p>
          <a:p>
            <a:pPr marL="0" indent="0">
              <a:lnSpc>
                <a:spcPts val="1500"/>
              </a:lnSpc>
              <a:buNone/>
            </a:pPr>
            <a:r>
              <a:rPr lang="en-US" sz="900" dirty="0">
                <a:solidFill>
                  <a:srgbClr val="CAD6DE"/>
                </a:solidFill>
                <a:highlight>
                  <a:srgbClr val="054842"/>
                </a:highlight>
                <a:latin typeface="Consolas" panose="020B0609020204030204" pitchFamily="34" charset="0"/>
                <a:ea typeface="Consolas" panose="020B0609020204030204" pitchFamily="34" charset="-122"/>
                <a:cs typeface="Consolas" panose="020B0609020204030204" pitchFamily="34" charset="-120"/>
              </a:rPr>
              <a:t>weighted avg       0.95      0.95      0.95       300</a:t>
            </a:r>
            <a:endParaRPr lang="en-US" sz="900" dirty="0"/>
          </a:p>
          <a:p>
            <a:pPr marL="0" indent="0">
              <a:lnSpc>
                <a:spcPts val="1500"/>
              </a:lnSpc>
              <a:buNone/>
            </a:pPr>
            <a:endParaRPr lang="en-US" sz="900" dirty="0"/>
          </a:p>
          <a:p>
            <a:pPr marL="0" indent="0">
              <a:lnSpc>
                <a:spcPts val="1500"/>
              </a:lnSpc>
              <a:buNone/>
            </a:pPr>
            <a:endParaRPr lang="en-US" sz="900" dirty="0"/>
          </a:p>
          <a:p>
            <a:pPr marL="0" indent="0">
              <a:lnSpc>
                <a:spcPts val="1500"/>
              </a:lnSpc>
              <a:buNone/>
            </a:pPr>
            <a:r>
              <a:rPr lang="en-US" sz="900" dirty="0">
                <a:solidFill>
                  <a:srgbClr val="CAD6DE"/>
                </a:solidFill>
                <a:highlight>
                  <a:srgbClr val="054842"/>
                </a:highlight>
                <a:latin typeface="Consolas" panose="020B0609020204030204" pitchFamily="34" charset="0"/>
                <a:ea typeface="Consolas" panose="020B0609020204030204" pitchFamily="34" charset="-122"/>
                <a:cs typeface="Consolas" panose="020B0609020204030204" pitchFamily="34" charset="-120"/>
              </a:rPr>
              <a:t>Best Model ROC-AUC Score: 0.9543059593023255</a:t>
            </a:r>
            <a:endParaRPr lang="en-US" sz="900" dirty="0"/>
          </a:p>
        </p:txBody>
      </p:sp>
      <p:sp>
        <p:nvSpPr>
          <p:cNvPr id="10" name="Text Box 9"/>
          <p:cNvSpPr txBox="1"/>
          <p:nvPr/>
        </p:nvSpPr>
        <p:spPr>
          <a:xfrm>
            <a:off x="12031345" y="7713345"/>
            <a:ext cx="2418715" cy="351155"/>
          </a:xfrm>
          <a:prstGeom prst="rect">
            <a:avLst/>
          </a:prstGeom>
          <a:solidFill>
            <a:schemeClr val="accent1">
              <a:lumMod val="60000"/>
              <a:lumOff val="40000"/>
            </a:schemeClr>
          </a:solidFill>
        </p:spPr>
        <p:txBody>
          <a:bodyPr wrap="square" rtlCol="0">
            <a:noAutofit/>
          </a:bodyPr>
          <a:p>
            <a:r>
              <a:rPr lang="en-US"/>
              <a:t>SHREE VIKASHNI U</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78180" y="579358"/>
            <a:ext cx="7787640" cy="1139904"/>
          </a:xfrm>
          <a:prstGeom prst="rect">
            <a:avLst/>
          </a:prstGeom>
          <a:noFill/>
        </p:spPr>
        <p:txBody>
          <a:bodyPr wrap="square" lIns="0" tIns="0" rIns="0" bIns="0" rtlCol="0" anchor="t"/>
          <a:lstStyle/>
          <a:p>
            <a:pPr marL="0" indent="0">
              <a:lnSpc>
                <a:spcPts val="4450"/>
              </a:lnSpc>
              <a:buNone/>
            </a:pPr>
            <a:r>
              <a:rPr lang="en-US" sz="3550" dirty="0">
                <a:solidFill>
                  <a:srgbClr val="FFFFFF"/>
                </a:solidFill>
                <a:latin typeface="Unbounded" pitchFamily="34" charset="0"/>
                <a:ea typeface="Unbounded" pitchFamily="34" charset="-122"/>
                <a:cs typeface="Unbounded" pitchFamily="34" charset="-120"/>
              </a:rPr>
              <a:t>Conclusion and Future Considerations</a:t>
            </a:r>
            <a:endParaRPr lang="en-US" sz="3550" dirty="0"/>
          </a:p>
        </p:txBody>
      </p:sp>
      <p:pic>
        <p:nvPicPr>
          <p:cNvPr id="4" name="Image 1" descr="preencoded.png"/>
          <p:cNvPicPr>
            <a:picLocks noChangeAspect="1"/>
          </p:cNvPicPr>
          <p:nvPr/>
        </p:nvPicPr>
        <p:blipFill>
          <a:blip r:embed="rId2"/>
          <a:stretch>
            <a:fillRect/>
          </a:stretch>
        </p:blipFill>
        <p:spPr>
          <a:xfrm>
            <a:off x="678180" y="2009894"/>
            <a:ext cx="484346" cy="484346"/>
          </a:xfrm>
          <a:prstGeom prst="rect">
            <a:avLst/>
          </a:prstGeom>
        </p:spPr>
      </p:pic>
      <p:sp>
        <p:nvSpPr>
          <p:cNvPr id="5" name="Text 1"/>
          <p:cNvSpPr/>
          <p:nvPr/>
        </p:nvSpPr>
        <p:spPr>
          <a:xfrm>
            <a:off x="678180" y="2687955"/>
            <a:ext cx="2950250" cy="284917"/>
          </a:xfrm>
          <a:prstGeom prst="rect">
            <a:avLst/>
          </a:prstGeom>
          <a:noFill/>
        </p:spPr>
        <p:txBody>
          <a:bodyPr wrap="none" lIns="0" tIns="0" rIns="0" bIns="0" rtlCol="0" anchor="t"/>
          <a:lstStyle/>
          <a:p>
            <a:pPr marL="0" indent="0" algn="l">
              <a:lnSpc>
                <a:spcPts val="2200"/>
              </a:lnSpc>
              <a:buNone/>
            </a:pPr>
            <a:r>
              <a:rPr lang="en-US" sz="1750" dirty="0">
                <a:solidFill>
                  <a:srgbClr val="CAD6DE"/>
                </a:solidFill>
                <a:latin typeface="Unbounded" pitchFamily="34" charset="0"/>
                <a:ea typeface="Unbounded" pitchFamily="34" charset="-122"/>
                <a:cs typeface="Unbounded" pitchFamily="34" charset="-120"/>
              </a:rPr>
              <a:t>Evolving Technologies</a:t>
            </a:r>
            <a:endParaRPr lang="en-US" sz="1750" dirty="0"/>
          </a:p>
        </p:txBody>
      </p:sp>
      <p:sp>
        <p:nvSpPr>
          <p:cNvPr id="6" name="Text 2"/>
          <p:cNvSpPr/>
          <p:nvPr/>
        </p:nvSpPr>
        <p:spPr>
          <a:xfrm>
            <a:off x="678180" y="3089077"/>
            <a:ext cx="7787640" cy="620078"/>
          </a:xfrm>
          <a:prstGeom prst="rect">
            <a:avLst/>
          </a:prstGeom>
          <a:noFill/>
        </p:spPr>
        <p:txBody>
          <a:bodyPr wrap="square" lIns="0" tIns="0" rIns="0" bIns="0" rtlCol="0" anchor="t"/>
          <a:lstStyle/>
          <a:p>
            <a:pPr marL="0" indent="0" algn="l">
              <a:lnSpc>
                <a:spcPts val="2400"/>
              </a:lnSpc>
              <a:buNone/>
            </a:pPr>
            <a:r>
              <a:rPr lang="en-US" sz="1500" dirty="0">
                <a:solidFill>
                  <a:srgbClr val="CAD6DE"/>
                </a:solidFill>
                <a:latin typeface="Cabin" pitchFamily="34" charset="0"/>
                <a:ea typeface="Cabin" pitchFamily="34" charset="-122"/>
                <a:cs typeface="Cabin" pitchFamily="34" charset="-120"/>
              </a:rPr>
              <a:t>Advancements in machine learning and artificial intelligence will further enhance predictive models.</a:t>
            </a:r>
            <a:endParaRPr lang="en-US" sz="1500" dirty="0"/>
          </a:p>
        </p:txBody>
      </p:sp>
      <p:pic>
        <p:nvPicPr>
          <p:cNvPr id="7" name="Image 2" descr="preencoded.png"/>
          <p:cNvPicPr>
            <a:picLocks noChangeAspect="1"/>
          </p:cNvPicPr>
          <p:nvPr/>
        </p:nvPicPr>
        <p:blipFill>
          <a:blip r:embed="rId3"/>
          <a:stretch>
            <a:fillRect/>
          </a:stretch>
        </p:blipFill>
        <p:spPr>
          <a:xfrm>
            <a:off x="678180" y="4290417"/>
            <a:ext cx="484346" cy="484346"/>
          </a:xfrm>
          <a:prstGeom prst="rect">
            <a:avLst/>
          </a:prstGeom>
        </p:spPr>
      </p:pic>
      <p:sp>
        <p:nvSpPr>
          <p:cNvPr id="8" name="Text 3"/>
          <p:cNvSpPr/>
          <p:nvPr/>
        </p:nvSpPr>
        <p:spPr>
          <a:xfrm>
            <a:off x="678180" y="4968478"/>
            <a:ext cx="2279809" cy="284917"/>
          </a:xfrm>
          <a:prstGeom prst="rect">
            <a:avLst/>
          </a:prstGeom>
          <a:noFill/>
        </p:spPr>
        <p:txBody>
          <a:bodyPr wrap="none" lIns="0" tIns="0" rIns="0" bIns="0" rtlCol="0" anchor="t"/>
          <a:lstStyle/>
          <a:p>
            <a:pPr marL="0" indent="0" algn="l">
              <a:lnSpc>
                <a:spcPts val="2200"/>
              </a:lnSpc>
              <a:buNone/>
            </a:pPr>
            <a:r>
              <a:rPr lang="en-US" sz="1750" dirty="0">
                <a:solidFill>
                  <a:srgbClr val="CAD6DE"/>
                </a:solidFill>
                <a:latin typeface="Unbounded" pitchFamily="34" charset="0"/>
                <a:ea typeface="Unbounded" pitchFamily="34" charset="-122"/>
                <a:cs typeface="Unbounded" pitchFamily="34" charset="-120"/>
              </a:rPr>
              <a:t>Data Privacy</a:t>
            </a:r>
            <a:endParaRPr lang="en-US" sz="1750" dirty="0"/>
          </a:p>
        </p:txBody>
      </p:sp>
      <p:sp>
        <p:nvSpPr>
          <p:cNvPr id="9" name="Text 4"/>
          <p:cNvSpPr/>
          <p:nvPr/>
        </p:nvSpPr>
        <p:spPr>
          <a:xfrm>
            <a:off x="678180" y="5369600"/>
            <a:ext cx="7787640" cy="310039"/>
          </a:xfrm>
          <a:prstGeom prst="rect">
            <a:avLst/>
          </a:prstGeom>
          <a:noFill/>
        </p:spPr>
        <p:txBody>
          <a:bodyPr wrap="none" lIns="0" tIns="0" rIns="0" bIns="0" rtlCol="0" anchor="t"/>
          <a:lstStyle/>
          <a:p>
            <a:pPr marL="0" indent="0" algn="l">
              <a:lnSpc>
                <a:spcPts val="2400"/>
              </a:lnSpc>
              <a:buNone/>
            </a:pPr>
            <a:r>
              <a:rPr lang="en-US" sz="1500" dirty="0">
                <a:solidFill>
                  <a:srgbClr val="CAD6DE"/>
                </a:solidFill>
                <a:latin typeface="Cabin" pitchFamily="34" charset="0"/>
                <a:ea typeface="Cabin" pitchFamily="34" charset="-122"/>
                <a:cs typeface="Cabin" pitchFamily="34" charset="-120"/>
              </a:rPr>
              <a:t>Ethical considerations and data privacy regulations must be addressed in using customer data.</a:t>
            </a:r>
            <a:endParaRPr lang="en-US" sz="1500" dirty="0"/>
          </a:p>
        </p:txBody>
      </p:sp>
      <p:pic>
        <p:nvPicPr>
          <p:cNvPr id="10" name="Image 3" descr="preencoded.png"/>
          <p:cNvPicPr>
            <a:picLocks noChangeAspect="1"/>
          </p:cNvPicPr>
          <p:nvPr/>
        </p:nvPicPr>
        <p:blipFill>
          <a:blip r:embed="rId4"/>
          <a:stretch>
            <a:fillRect/>
          </a:stretch>
        </p:blipFill>
        <p:spPr>
          <a:xfrm>
            <a:off x="678180" y="6260902"/>
            <a:ext cx="484346" cy="484346"/>
          </a:xfrm>
          <a:prstGeom prst="rect">
            <a:avLst/>
          </a:prstGeom>
        </p:spPr>
      </p:pic>
      <p:sp>
        <p:nvSpPr>
          <p:cNvPr id="11" name="Text 5"/>
          <p:cNvSpPr/>
          <p:nvPr/>
        </p:nvSpPr>
        <p:spPr>
          <a:xfrm>
            <a:off x="678180" y="6938963"/>
            <a:ext cx="2918103" cy="284917"/>
          </a:xfrm>
          <a:prstGeom prst="rect">
            <a:avLst/>
          </a:prstGeom>
          <a:noFill/>
        </p:spPr>
        <p:txBody>
          <a:bodyPr wrap="none" lIns="0" tIns="0" rIns="0" bIns="0" rtlCol="0" anchor="t"/>
          <a:lstStyle/>
          <a:p>
            <a:pPr marL="0" indent="0" algn="l">
              <a:lnSpc>
                <a:spcPts val="2200"/>
              </a:lnSpc>
              <a:buNone/>
            </a:pPr>
            <a:r>
              <a:rPr lang="en-US" sz="1750" dirty="0">
                <a:solidFill>
                  <a:srgbClr val="CAD6DE"/>
                </a:solidFill>
                <a:latin typeface="Unbounded" pitchFamily="34" charset="0"/>
                <a:ea typeface="Unbounded" pitchFamily="34" charset="-122"/>
                <a:cs typeface="Unbounded" pitchFamily="34" charset="-120"/>
              </a:rPr>
              <a:t>Customer Experience</a:t>
            </a:r>
            <a:endParaRPr lang="en-US" sz="1750" dirty="0"/>
          </a:p>
        </p:txBody>
      </p:sp>
      <p:sp>
        <p:nvSpPr>
          <p:cNvPr id="12" name="Text 6"/>
          <p:cNvSpPr/>
          <p:nvPr/>
        </p:nvSpPr>
        <p:spPr>
          <a:xfrm>
            <a:off x="678180" y="7340084"/>
            <a:ext cx="7787640" cy="310039"/>
          </a:xfrm>
          <a:prstGeom prst="rect">
            <a:avLst/>
          </a:prstGeom>
          <a:noFill/>
        </p:spPr>
        <p:txBody>
          <a:bodyPr wrap="none" lIns="0" tIns="0" rIns="0" bIns="0" rtlCol="0" anchor="t"/>
          <a:lstStyle/>
          <a:p>
            <a:pPr marL="0" indent="0" algn="l">
              <a:lnSpc>
                <a:spcPts val="2400"/>
              </a:lnSpc>
              <a:buNone/>
            </a:pPr>
            <a:r>
              <a:rPr lang="en-US" sz="1500" dirty="0">
                <a:solidFill>
                  <a:srgbClr val="CAD6DE"/>
                </a:solidFill>
                <a:latin typeface="Cabin" pitchFamily="34" charset="0"/>
                <a:ea typeface="Cabin" pitchFamily="34" charset="-122"/>
                <a:cs typeface="Cabin" pitchFamily="34" charset="-120"/>
              </a:rPr>
              <a:t>The ultimate goal is to provide a personalized and enjoyable customer experience.</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0804" y="669965"/>
            <a:ext cx="7702391" cy="1817013"/>
          </a:xfrm>
          <a:prstGeom prst="rect">
            <a:avLst/>
          </a:prstGeom>
          <a:noFill/>
        </p:spPr>
        <p:txBody>
          <a:bodyPr wrap="square" lIns="0" tIns="0" rIns="0" bIns="0" rtlCol="0" anchor="t"/>
          <a:lstStyle/>
          <a:p>
            <a:pPr marL="0" indent="0">
              <a:lnSpc>
                <a:spcPts val="4750"/>
              </a:lnSpc>
              <a:buNone/>
            </a:pPr>
            <a:r>
              <a:rPr lang="en-US" sz="3800" dirty="0">
                <a:solidFill>
                  <a:srgbClr val="FFFFFF"/>
                </a:solidFill>
                <a:latin typeface="Unbounded" pitchFamily="34" charset="0"/>
                <a:ea typeface="Unbounded" pitchFamily="34" charset="-122"/>
                <a:cs typeface="Unbounded" pitchFamily="34" charset="-120"/>
              </a:rPr>
              <a:t>Importance of Understanding Customer Purchase Behavior</a:t>
            </a:r>
            <a:endParaRPr lang="en-US" sz="3800" dirty="0"/>
          </a:p>
        </p:txBody>
      </p:sp>
      <p:sp>
        <p:nvSpPr>
          <p:cNvPr id="4" name="Shape 1"/>
          <p:cNvSpPr/>
          <p:nvPr/>
        </p:nvSpPr>
        <p:spPr>
          <a:xfrm>
            <a:off x="720804" y="3027521"/>
            <a:ext cx="463391" cy="463391"/>
          </a:xfrm>
          <a:prstGeom prst="roundRect">
            <a:avLst>
              <a:gd name="adj" fmla="val 6667"/>
            </a:avLst>
          </a:prstGeom>
          <a:solidFill>
            <a:srgbClr val="304755"/>
          </a:solidFill>
        </p:spPr>
      </p:sp>
      <p:sp>
        <p:nvSpPr>
          <p:cNvPr id="5" name="Text 2"/>
          <p:cNvSpPr/>
          <p:nvPr/>
        </p:nvSpPr>
        <p:spPr>
          <a:xfrm>
            <a:off x="884039" y="3113842"/>
            <a:ext cx="136922" cy="290751"/>
          </a:xfrm>
          <a:prstGeom prst="rect">
            <a:avLst/>
          </a:prstGeom>
          <a:noFill/>
        </p:spPr>
        <p:txBody>
          <a:bodyPr wrap="none" lIns="0" tIns="0" rIns="0" bIns="0" rtlCol="0" anchor="t"/>
          <a:lstStyle/>
          <a:p>
            <a:pPr marL="0" indent="0" algn="ctr">
              <a:lnSpc>
                <a:spcPts val="2250"/>
              </a:lnSpc>
              <a:buNone/>
            </a:pPr>
            <a:r>
              <a:rPr lang="en-US" sz="2250" dirty="0">
                <a:solidFill>
                  <a:srgbClr val="CAD6DE"/>
                </a:solidFill>
                <a:latin typeface="Unbounded" pitchFamily="34" charset="0"/>
                <a:ea typeface="Unbounded" pitchFamily="34" charset="-122"/>
                <a:cs typeface="Unbounded" pitchFamily="34" charset="-120"/>
              </a:rPr>
              <a:t>1</a:t>
            </a:r>
            <a:endParaRPr lang="en-US" sz="2250" dirty="0"/>
          </a:p>
        </p:txBody>
      </p:sp>
      <p:sp>
        <p:nvSpPr>
          <p:cNvPr id="6" name="Text 3"/>
          <p:cNvSpPr/>
          <p:nvPr/>
        </p:nvSpPr>
        <p:spPr>
          <a:xfrm>
            <a:off x="1390055" y="3027521"/>
            <a:ext cx="3079075" cy="605552"/>
          </a:xfrm>
          <a:prstGeom prst="rect">
            <a:avLst/>
          </a:prstGeom>
          <a:noFill/>
        </p:spPr>
        <p:txBody>
          <a:bodyPr wrap="square" lIns="0" tIns="0" rIns="0" bIns="0" rtlCol="0" anchor="t"/>
          <a:lstStyle/>
          <a:p>
            <a:pPr marL="0" indent="0">
              <a:lnSpc>
                <a:spcPts val="2350"/>
              </a:lnSpc>
              <a:buNone/>
            </a:pPr>
            <a:r>
              <a:rPr lang="en-US" sz="1900" dirty="0">
                <a:solidFill>
                  <a:srgbClr val="CAD6DE"/>
                </a:solidFill>
                <a:latin typeface="Unbounded" pitchFamily="34" charset="0"/>
                <a:ea typeface="Unbounded" pitchFamily="34" charset="-122"/>
                <a:cs typeface="Unbounded" pitchFamily="34" charset="-120"/>
              </a:rPr>
              <a:t>Personalized Marketing</a:t>
            </a:r>
            <a:endParaRPr lang="en-US" sz="1900" dirty="0"/>
          </a:p>
        </p:txBody>
      </p:sp>
      <p:sp>
        <p:nvSpPr>
          <p:cNvPr id="7" name="Text 4"/>
          <p:cNvSpPr/>
          <p:nvPr/>
        </p:nvSpPr>
        <p:spPr>
          <a:xfrm>
            <a:off x="1390055" y="3756541"/>
            <a:ext cx="3079075" cy="1318260"/>
          </a:xfrm>
          <a:prstGeom prst="rect">
            <a:avLst/>
          </a:prstGeom>
          <a:noFill/>
        </p:spPr>
        <p:txBody>
          <a:bodyPr wrap="square" lIns="0" tIns="0" rIns="0" bIns="0" rtlCol="0" anchor="t"/>
          <a:lstStyle/>
          <a:p>
            <a:pPr marL="0" indent="0">
              <a:lnSpc>
                <a:spcPts val="2550"/>
              </a:lnSpc>
              <a:buNone/>
            </a:pPr>
            <a:r>
              <a:rPr lang="en-US" sz="1600" dirty="0">
                <a:solidFill>
                  <a:srgbClr val="CAD6DE"/>
                </a:solidFill>
                <a:latin typeface="Cabin" pitchFamily="34" charset="0"/>
                <a:ea typeface="Cabin" pitchFamily="34" charset="-122"/>
                <a:cs typeface="Cabin" pitchFamily="34" charset="-120"/>
              </a:rPr>
              <a:t>Tailored marketing messages and product recommendations increase customer engagement and conversion rates.</a:t>
            </a:r>
            <a:endParaRPr lang="en-US" sz="1600" dirty="0"/>
          </a:p>
        </p:txBody>
      </p:sp>
      <p:sp>
        <p:nvSpPr>
          <p:cNvPr id="8" name="Shape 5"/>
          <p:cNvSpPr/>
          <p:nvPr/>
        </p:nvSpPr>
        <p:spPr>
          <a:xfrm>
            <a:off x="4674989" y="3027521"/>
            <a:ext cx="463391" cy="463391"/>
          </a:xfrm>
          <a:prstGeom prst="roundRect">
            <a:avLst>
              <a:gd name="adj" fmla="val 6667"/>
            </a:avLst>
          </a:prstGeom>
          <a:solidFill>
            <a:srgbClr val="304755"/>
          </a:solidFill>
        </p:spPr>
      </p:sp>
      <p:sp>
        <p:nvSpPr>
          <p:cNvPr id="9" name="Text 6"/>
          <p:cNvSpPr/>
          <p:nvPr/>
        </p:nvSpPr>
        <p:spPr>
          <a:xfrm>
            <a:off x="4792028" y="3113842"/>
            <a:ext cx="229314" cy="290751"/>
          </a:xfrm>
          <a:prstGeom prst="rect">
            <a:avLst/>
          </a:prstGeom>
          <a:noFill/>
        </p:spPr>
        <p:txBody>
          <a:bodyPr wrap="none" lIns="0" tIns="0" rIns="0" bIns="0" rtlCol="0" anchor="t"/>
          <a:lstStyle/>
          <a:p>
            <a:pPr marL="0" indent="0" algn="ctr">
              <a:lnSpc>
                <a:spcPts val="2250"/>
              </a:lnSpc>
              <a:buNone/>
            </a:pPr>
            <a:r>
              <a:rPr lang="en-US" sz="2250" dirty="0">
                <a:solidFill>
                  <a:srgbClr val="CAD6DE"/>
                </a:solidFill>
                <a:latin typeface="Unbounded" pitchFamily="34" charset="0"/>
                <a:ea typeface="Unbounded" pitchFamily="34" charset="-122"/>
                <a:cs typeface="Unbounded" pitchFamily="34" charset="-120"/>
              </a:rPr>
              <a:t>2</a:t>
            </a:r>
            <a:endParaRPr lang="en-US" sz="2250" dirty="0"/>
          </a:p>
        </p:txBody>
      </p:sp>
      <p:sp>
        <p:nvSpPr>
          <p:cNvPr id="10" name="Text 7"/>
          <p:cNvSpPr/>
          <p:nvPr/>
        </p:nvSpPr>
        <p:spPr>
          <a:xfrm>
            <a:off x="5344239" y="3027521"/>
            <a:ext cx="3054310" cy="302776"/>
          </a:xfrm>
          <a:prstGeom prst="rect">
            <a:avLst/>
          </a:prstGeom>
          <a:noFill/>
        </p:spPr>
        <p:txBody>
          <a:bodyPr wrap="none" lIns="0" tIns="0" rIns="0" bIns="0" rtlCol="0" anchor="t"/>
          <a:lstStyle/>
          <a:p>
            <a:pPr marL="0" indent="0">
              <a:lnSpc>
                <a:spcPts val="2350"/>
              </a:lnSpc>
              <a:buNone/>
            </a:pPr>
            <a:r>
              <a:rPr lang="en-US" sz="1900" dirty="0">
                <a:solidFill>
                  <a:srgbClr val="CAD6DE"/>
                </a:solidFill>
                <a:latin typeface="Unbounded" pitchFamily="34" charset="0"/>
                <a:ea typeface="Unbounded" pitchFamily="34" charset="-122"/>
                <a:cs typeface="Unbounded" pitchFamily="34" charset="-120"/>
              </a:rPr>
              <a:t>Targeted Promotions</a:t>
            </a:r>
            <a:endParaRPr lang="en-US" sz="1900" dirty="0"/>
          </a:p>
        </p:txBody>
      </p:sp>
      <p:sp>
        <p:nvSpPr>
          <p:cNvPr id="11" name="Text 8"/>
          <p:cNvSpPr/>
          <p:nvPr/>
        </p:nvSpPr>
        <p:spPr>
          <a:xfrm>
            <a:off x="5344239" y="3453765"/>
            <a:ext cx="3079075" cy="988695"/>
          </a:xfrm>
          <a:prstGeom prst="rect">
            <a:avLst/>
          </a:prstGeom>
          <a:noFill/>
        </p:spPr>
        <p:txBody>
          <a:bodyPr wrap="square" lIns="0" tIns="0" rIns="0" bIns="0" rtlCol="0" anchor="t"/>
          <a:lstStyle/>
          <a:p>
            <a:pPr marL="0" indent="0">
              <a:lnSpc>
                <a:spcPts val="2550"/>
              </a:lnSpc>
              <a:buNone/>
            </a:pPr>
            <a:r>
              <a:rPr lang="en-US" sz="1600" dirty="0">
                <a:solidFill>
                  <a:srgbClr val="CAD6DE"/>
                </a:solidFill>
                <a:latin typeface="Cabin" pitchFamily="34" charset="0"/>
                <a:ea typeface="Cabin" pitchFamily="34" charset="-122"/>
                <a:cs typeface="Cabin" pitchFamily="34" charset="-120"/>
              </a:rPr>
              <a:t>Targeted discounts and offers can incentivize purchases and boost sales.</a:t>
            </a:r>
            <a:endParaRPr lang="en-US" sz="1600" dirty="0"/>
          </a:p>
        </p:txBody>
      </p:sp>
      <p:sp>
        <p:nvSpPr>
          <p:cNvPr id="12" name="Shape 9"/>
          <p:cNvSpPr/>
          <p:nvPr/>
        </p:nvSpPr>
        <p:spPr>
          <a:xfrm>
            <a:off x="720804" y="5512356"/>
            <a:ext cx="463391" cy="463391"/>
          </a:xfrm>
          <a:prstGeom prst="roundRect">
            <a:avLst>
              <a:gd name="adj" fmla="val 6667"/>
            </a:avLst>
          </a:prstGeom>
          <a:solidFill>
            <a:srgbClr val="304755"/>
          </a:solidFill>
        </p:spPr>
      </p:sp>
      <p:sp>
        <p:nvSpPr>
          <p:cNvPr id="13" name="Text 10"/>
          <p:cNvSpPr/>
          <p:nvPr/>
        </p:nvSpPr>
        <p:spPr>
          <a:xfrm>
            <a:off x="835581" y="5598676"/>
            <a:ext cx="233720" cy="290751"/>
          </a:xfrm>
          <a:prstGeom prst="rect">
            <a:avLst/>
          </a:prstGeom>
          <a:noFill/>
        </p:spPr>
        <p:txBody>
          <a:bodyPr wrap="none" lIns="0" tIns="0" rIns="0" bIns="0" rtlCol="0" anchor="t"/>
          <a:lstStyle/>
          <a:p>
            <a:pPr marL="0" indent="0" algn="ctr">
              <a:lnSpc>
                <a:spcPts val="2250"/>
              </a:lnSpc>
              <a:buNone/>
            </a:pPr>
            <a:r>
              <a:rPr lang="en-US" sz="2250" dirty="0">
                <a:solidFill>
                  <a:srgbClr val="CAD6DE"/>
                </a:solidFill>
                <a:latin typeface="Unbounded" pitchFamily="34" charset="0"/>
                <a:ea typeface="Unbounded" pitchFamily="34" charset="-122"/>
                <a:cs typeface="Unbounded" pitchFamily="34" charset="-120"/>
              </a:rPr>
              <a:t>3</a:t>
            </a:r>
            <a:endParaRPr lang="en-US" sz="2250" dirty="0"/>
          </a:p>
        </p:txBody>
      </p:sp>
      <p:sp>
        <p:nvSpPr>
          <p:cNvPr id="14" name="Text 11"/>
          <p:cNvSpPr/>
          <p:nvPr/>
        </p:nvSpPr>
        <p:spPr>
          <a:xfrm>
            <a:off x="1390055" y="5512356"/>
            <a:ext cx="3079075" cy="605552"/>
          </a:xfrm>
          <a:prstGeom prst="rect">
            <a:avLst/>
          </a:prstGeom>
          <a:noFill/>
        </p:spPr>
        <p:txBody>
          <a:bodyPr wrap="square" lIns="0" tIns="0" rIns="0" bIns="0" rtlCol="0" anchor="t"/>
          <a:lstStyle/>
          <a:p>
            <a:pPr marL="0" indent="0">
              <a:lnSpc>
                <a:spcPts val="2350"/>
              </a:lnSpc>
              <a:buNone/>
            </a:pPr>
            <a:r>
              <a:rPr lang="en-US" sz="1900" dirty="0">
                <a:solidFill>
                  <a:srgbClr val="CAD6DE"/>
                </a:solidFill>
                <a:latin typeface="Unbounded" pitchFamily="34" charset="0"/>
                <a:ea typeface="Unbounded" pitchFamily="34" charset="-122"/>
                <a:cs typeface="Unbounded" pitchFamily="34" charset="-120"/>
              </a:rPr>
              <a:t>Inventory Management</a:t>
            </a:r>
            <a:endParaRPr lang="en-US" sz="1900" dirty="0"/>
          </a:p>
        </p:txBody>
      </p:sp>
      <p:sp>
        <p:nvSpPr>
          <p:cNvPr id="15" name="Text 12"/>
          <p:cNvSpPr/>
          <p:nvPr/>
        </p:nvSpPr>
        <p:spPr>
          <a:xfrm>
            <a:off x="1390055" y="6241375"/>
            <a:ext cx="3079075" cy="1318260"/>
          </a:xfrm>
          <a:prstGeom prst="rect">
            <a:avLst/>
          </a:prstGeom>
          <a:noFill/>
        </p:spPr>
        <p:txBody>
          <a:bodyPr wrap="square" lIns="0" tIns="0" rIns="0" bIns="0" rtlCol="0" anchor="t"/>
          <a:lstStyle/>
          <a:p>
            <a:pPr marL="0" indent="0">
              <a:lnSpc>
                <a:spcPts val="2550"/>
              </a:lnSpc>
              <a:buNone/>
            </a:pPr>
            <a:r>
              <a:rPr lang="en-US" sz="1600" dirty="0">
                <a:solidFill>
                  <a:srgbClr val="CAD6DE"/>
                </a:solidFill>
                <a:latin typeface="Cabin" pitchFamily="34" charset="0"/>
                <a:ea typeface="Cabin" pitchFamily="34" charset="-122"/>
                <a:cs typeface="Cabin" pitchFamily="34" charset="-120"/>
              </a:rPr>
              <a:t>Accurate demand forecasting reduces stockouts and overstocking, optimizing inventory levels.</a:t>
            </a:r>
            <a:endParaRPr lang="en-US" sz="1600" dirty="0"/>
          </a:p>
        </p:txBody>
      </p:sp>
      <p:sp>
        <p:nvSpPr>
          <p:cNvPr id="16" name="Shape 13"/>
          <p:cNvSpPr/>
          <p:nvPr/>
        </p:nvSpPr>
        <p:spPr>
          <a:xfrm>
            <a:off x="4674989" y="5512356"/>
            <a:ext cx="463391" cy="463391"/>
          </a:xfrm>
          <a:prstGeom prst="roundRect">
            <a:avLst>
              <a:gd name="adj" fmla="val 6667"/>
            </a:avLst>
          </a:prstGeom>
          <a:solidFill>
            <a:srgbClr val="304755"/>
          </a:solidFill>
        </p:spPr>
      </p:sp>
      <p:sp>
        <p:nvSpPr>
          <p:cNvPr id="17" name="Text 14"/>
          <p:cNvSpPr/>
          <p:nvPr/>
        </p:nvSpPr>
        <p:spPr>
          <a:xfrm>
            <a:off x="4789884" y="5598676"/>
            <a:ext cx="233482" cy="290751"/>
          </a:xfrm>
          <a:prstGeom prst="rect">
            <a:avLst/>
          </a:prstGeom>
          <a:noFill/>
        </p:spPr>
        <p:txBody>
          <a:bodyPr wrap="none" lIns="0" tIns="0" rIns="0" bIns="0" rtlCol="0" anchor="t"/>
          <a:lstStyle/>
          <a:p>
            <a:pPr marL="0" indent="0" algn="ctr">
              <a:lnSpc>
                <a:spcPts val="2250"/>
              </a:lnSpc>
              <a:buNone/>
            </a:pPr>
            <a:r>
              <a:rPr lang="en-US" sz="2250" dirty="0">
                <a:solidFill>
                  <a:srgbClr val="CAD6DE"/>
                </a:solidFill>
                <a:latin typeface="Unbounded" pitchFamily="34" charset="0"/>
                <a:ea typeface="Unbounded" pitchFamily="34" charset="-122"/>
                <a:cs typeface="Unbounded" pitchFamily="34" charset="-120"/>
              </a:rPr>
              <a:t>4</a:t>
            </a:r>
            <a:endParaRPr lang="en-US" sz="2250" dirty="0"/>
          </a:p>
        </p:txBody>
      </p:sp>
      <p:sp>
        <p:nvSpPr>
          <p:cNvPr id="18" name="Text 15"/>
          <p:cNvSpPr/>
          <p:nvPr/>
        </p:nvSpPr>
        <p:spPr>
          <a:xfrm>
            <a:off x="5344239" y="5512356"/>
            <a:ext cx="2913340" cy="302776"/>
          </a:xfrm>
          <a:prstGeom prst="rect">
            <a:avLst/>
          </a:prstGeom>
          <a:noFill/>
        </p:spPr>
        <p:txBody>
          <a:bodyPr wrap="none" lIns="0" tIns="0" rIns="0" bIns="0" rtlCol="0" anchor="t"/>
          <a:lstStyle/>
          <a:p>
            <a:pPr marL="0" indent="0">
              <a:lnSpc>
                <a:spcPts val="2350"/>
              </a:lnSpc>
              <a:buNone/>
            </a:pPr>
            <a:r>
              <a:rPr lang="en-US" sz="1900" dirty="0">
                <a:solidFill>
                  <a:srgbClr val="CAD6DE"/>
                </a:solidFill>
                <a:latin typeface="Unbounded" pitchFamily="34" charset="0"/>
                <a:ea typeface="Unbounded" pitchFamily="34" charset="-122"/>
                <a:cs typeface="Unbounded" pitchFamily="34" charset="-120"/>
              </a:rPr>
              <a:t>Customer Retention</a:t>
            </a:r>
            <a:endParaRPr lang="en-US" sz="1900" dirty="0"/>
          </a:p>
        </p:txBody>
      </p:sp>
      <p:sp>
        <p:nvSpPr>
          <p:cNvPr id="19" name="Text 16"/>
          <p:cNvSpPr/>
          <p:nvPr/>
        </p:nvSpPr>
        <p:spPr>
          <a:xfrm>
            <a:off x="5344239" y="5938599"/>
            <a:ext cx="3079075" cy="988695"/>
          </a:xfrm>
          <a:prstGeom prst="rect">
            <a:avLst/>
          </a:prstGeom>
          <a:noFill/>
        </p:spPr>
        <p:txBody>
          <a:bodyPr wrap="square" lIns="0" tIns="0" rIns="0" bIns="0" rtlCol="0" anchor="t"/>
          <a:lstStyle/>
          <a:p>
            <a:pPr marL="0" indent="0">
              <a:lnSpc>
                <a:spcPts val="2550"/>
              </a:lnSpc>
              <a:buNone/>
            </a:pPr>
            <a:r>
              <a:rPr lang="en-US" sz="1600" dirty="0">
                <a:solidFill>
                  <a:srgbClr val="CAD6DE"/>
                </a:solidFill>
                <a:latin typeface="Cabin" pitchFamily="34" charset="0"/>
                <a:ea typeface="Cabin" pitchFamily="34" charset="-122"/>
                <a:cs typeface="Cabin" pitchFamily="34" charset="-120"/>
              </a:rPr>
              <a:t>Understanding customer needs and preferences fosters loyalty and repeat purchases.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2309813"/>
            <a:ext cx="12491085" cy="704017"/>
          </a:xfrm>
          <a:prstGeom prst="rect">
            <a:avLst/>
          </a:prstGeom>
          <a:noFill/>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Data Sources for Predictive Modeling</a:t>
            </a:r>
            <a:endParaRPr lang="en-US" sz="4400" dirty="0"/>
          </a:p>
        </p:txBody>
      </p:sp>
      <p:sp>
        <p:nvSpPr>
          <p:cNvPr id="3" name="Text 1"/>
          <p:cNvSpPr/>
          <p:nvPr/>
        </p:nvSpPr>
        <p:spPr>
          <a:xfrm>
            <a:off x="837724" y="3612118"/>
            <a:ext cx="3928586" cy="703898"/>
          </a:xfrm>
          <a:prstGeom prst="rect">
            <a:avLst/>
          </a:prstGeom>
          <a:noFill/>
        </p:spPr>
        <p:txBody>
          <a:bodyPr wrap="squar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Customer Demographics</a:t>
            </a:r>
            <a:endParaRPr lang="en-US" sz="2200" dirty="0"/>
          </a:p>
        </p:txBody>
      </p:sp>
      <p:sp>
        <p:nvSpPr>
          <p:cNvPr id="4" name="Text 2"/>
          <p:cNvSpPr/>
          <p:nvPr/>
        </p:nvSpPr>
        <p:spPr>
          <a:xfrm>
            <a:off x="837724" y="4555331"/>
            <a:ext cx="3928586" cy="1149072"/>
          </a:xfrm>
          <a:prstGeom prst="rect">
            <a:avLst/>
          </a:prstGeom>
          <a:noFill/>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Age, gender, location, income, education, and occupation can provide insights into purchase patterns.</a:t>
            </a:r>
            <a:endParaRPr lang="en-US" sz="1850" dirty="0"/>
          </a:p>
        </p:txBody>
      </p:sp>
      <p:sp>
        <p:nvSpPr>
          <p:cNvPr id="5" name="Text 3"/>
          <p:cNvSpPr/>
          <p:nvPr/>
        </p:nvSpPr>
        <p:spPr>
          <a:xfrm>
            <a:off x="5357813" y="3612118"/>
            <a:ext cx="2896910" cy="351949"/>
          </a:xfrm>
          <a:prstGeom prst="rect">
            <a:avLst/>
          </a:prstGeom>
          <a:noFill/>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Purchase History</a:t>
            </a:r>
            <a:endParaRPr lang="en-US" sz="2200" dirty="0"/>
          </a:p>
        </p:txBody>
      </p:sp>
      <p:sp>
        <p:nvSpPr>
          <p:cNvPr id="6" name="Text 4"/>
          <p:cNvSpPr/>
          <p:nvPr/>
        </p:nvSpPr>
        <p:spPr>
          <a:xfrm>
            <a:off x="5357813" y="4203383"/>
            <a:ext cx="3928586" cy="1149072"/>
          </a:xfrm>
          <a:prstGeom prst="rect">
            <a:avLst/>
          </a:prstGeom>
          <a:noFill/>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Past purchase data, including products bought, frequency, and total spending, reveals spending habits.</a:t>
            </a:r>
            <a:endParaRPr lang="en-US" sz="1850" dirty="0"/>
          </a:p>
        </p:txBody>
      </p:sp>
      <p:sp>
        <p:nvSpPr>
          <p:cNvPr id="7" name="Text 5"/>
          <p:cNvSpPr/>
          <p:nvPr/>
        </p:nvSpPr>
        <p:spPr>
          <a:xfrm>
            <a:off x="9877901" y="3612118"/>
            <a:ext cx="3324106" cy="351949"/>
          </a:xfrm>
          <a:prstGeom prst="rect">
            <a:avLst/>
          </a:prstGeom>
          <a:noFill/>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Website Interaction</a:t>
            </a:r>
            <a:endParaRPr lang="en-US" sz="2200" dirty="0"/>
          </a:p>
        </p:txBody>
      </p:sp>
      <p:sp>
        <p:nvSpPr>
          <p:cNvPr id="8" name="Text 6"/>
          <p:cNvSpPr/>
          <p:nvPr/>
        </p:nvSpPr>
        <p:spPr>
          <a:xfrm>
            <a:off x="9877901" y="4203383"/>
            <a:ext cx="3928586" cy="1149072"/>
          </a:xfrm>
          <a:prstGeom prst="rect">
            <a:avLst/>
          </a:prstGeom>
          <a:noFill/>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Website activity, such as pages visited, time spent on site, and items added to cart, indicates customer interest.</a:t>
            </a:r>
            <a:endParaRPr lang="en-US" sz="1850" dirty="0"/>
          </a:p>
        </p:txBody>
      </p:sp>
      <p:sp>
        <p:nvSpPr>
          <p:cNvPr id="9" name="Text Box 8"/>
          <p:cNvSpPr txBox="1"/>
          <p:nvPr/>
        </p:nvSpPr>
        <p:spPr>
          <a:xfrm>
            <a:off x="12542520" y="7627620"/>
            <a:ext cx="1964055" cy="471170"/>
          </a:xfrm>
          <a:prstGeom prst="rect">
            <a:avLst/>
          </a:prstGeom>
          <a:solidFill>
            <a:schemeClr val="accent1">
              <a:lumMod val="60000"/>
              <a:lumOff val="40000"/>
            </a:schemeClr>
          </a:solidFill>
        </p:spPr>
        <p:txBody>
          <a:bodyPr wrap="square" rtlCol="0">
            <a:noAutofit/>
          </a:bodyPr>
          <a:p>
            <a:r>
              <a:rPr lang="en-US"/>
              <a:t>SHREE VIKASHNI U</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84741" y="618292"/>
            <a:ext cx="7574518" cy="1318736"/>
          </a:xfrm>
          <a:prstGeom prst="rect">
            <a:avLst/>
          </a:prstGeom>
          <a:noFill/>
        </p:spPr>
        <p:txBody>
          <a:bodyPr wrap="square" lIns="0" tIns="0" rIns="0" bIns="0" rtlCol="0" anchor="t"/>
          <a:lstStyle/>
          <a:p>
            <a:pPr marL="0" indent="0">
              <a:lnSpc>
                <a:spcPts val="5150"/>
              </a:lnSpc>
              <a:buNone/>
            </a:pPr>
            <a:r>
              <a:rPr lang="en-US" sz="4150" dirty="0">
                <a:solidFill>
                  <a:srgbClr val="FFFFFF"/>
                </a:solidFill>
                <a:latin typeface="Unbounded" pitchFamily="34" charset="0"/>
                <a:ea typeface="Unbounded" pitchFamily="34" charset="-122"/>
                <a:cs typeface="Unbounded" pitchFamily="34" charset="-120"/>
              </a:rPr>
              <a:t>Feature Engineering and Selection</a:t>
            </a:r>
            <a:endParaRPr lang="en-US" sz="4150" dirty="0"/>
          </a:p>
        </p:txBody>
      </p:sp>
      <p:sp>
        <p:nvSpPr>
          <p:cNvPr id="4" name="Shape 1"/>
          <p:cNvSpPr/>
          <p:nvPr/>
        </p:nvSpPr>
        <p:spPr>
          <a:xfrm>
            <a:off x="1105733" y="2273260"/>
            <a:ext cx="30480" cy="5337929"/>
          </a:xfrm>
          <a:prstGeom prst="roundRect">
            <a:avLst>
              <a:gd name="adj" fmla="val 110347"/>
            </a:avLst>
          </a:prstGeom>
          <a:solidFill>
            <a:srgbClr val="49606E"/>
          </a:solidFill>
        </p:spPr>
      </p:sp>
      <p:sp>
        <p:nvSpPr>
          <p:cNvPr id="5" name="Shape 2"/>
          <p:cNvSpPr/>
          <p:nvPr/>
        </p:nvSpPr>
        <p:spPr>
          <a:xfrm>
            <a:off x="1342727" y="2762369"/>
            <a:ext cx="784741" cy="30480"/>
          </a:xfrm>
          <a:prstGeom prst="roundRect">
            <a:avLst>
              <a:gd name="adj" fmla="val 110347"/>
            </a:avLst>
          </a:prstGeom>
          <a:solidFill>
            <a:srgbClr val="49606E"/>
          </a:solidFill>
        </p:spPr>
      </p:sp>
      <p:sp>
        <p:nvSpPr>
          <p:cNvPr id="6" name="Shape 3"/>
          <p:cNvSpPr/>
          <p:nvPr/>
        </p:nvSpPr>
        <p:spPr>
          <a:xfrm>
            <a:off x="868740" y="2525435"/>
            <a:ext cx="504468" cy="504468"/>
          </a:xfrm>
          <a:prstGeom prst="roundRect">
            <a:avLst>
              <a:gd name="adj" fmla="val 6667"/>
            </a:avLst>
          </a:prstGeom>
          <a:solidFill>
            <a:srgbClr val="304755"/>
          </a:solidFill>
        </p:spPr>
      </p:sp>
      <p:sp>
        <p:nvSpPr>
          <p:cNvPr id="7" name="Text 4"/>
          <p:cNvSpPr/>
          <p:nvPr/>
        </p:nvSpPr>
        <p:spPr>
          <a:xfrm>
            <a:off x="1046381" y="2619375"/>
            <a:ext cx="149066" cy="316587"/>
          </a:xfrm>
          <a:prstGeom prst="rect">
            <a:avLst/>
          </a:prstGeom>
          <a:noFill/>
        </p:spPr>
        <p:txBody>
          <a:bodyPr wrap="none" lIns="0" tIns="0" rIns="0" bIns="0" rtlCol="0" anchor="t"/>
          <a:lstStyle/>
          <a:p>
            <a:pPr marL="0" indent="0" algn="ctr">
              <a:lnSpc>
                <a:spcPts val="2450"/>
              </a:lnSpc>
              <a:buNone/>
            </a:pPr>
            <a:r>
              <a:rPr lang="en-US" sz="2450" dirty="0">
                <a:solidFill>
                  <a:srgbClr val="CAD6DE"/>
                </a:solidFill>
                <a:latin typeface="Unbounded" pitchFamily="34" charset="0"/>
                <a:ea typeface="Unbounded" pitchFamily="34" charset="-122"/>
                <a:cs typeface="Unbounded" pitchFamily="34" charset="-120"/>
              </a:rPr>
              <a:t>1</a:t>
            </a:r>
            <a:endParaRPr lang="en-US" sz="2450" dirty="0"/>
          </a:p>
        </p:txBody>
      </p:sp>
      <p:sp>
        <p:nvSpPr>
          <p:cNvPr id="8" name="Text 5"/>
          <p:cNvSpPr/>
          <p:nvPr/>
        </p:nvSpPr>
        <p:spPr>
          <a:xfrm>
            <a:off x="2354104" y="2497455"/>
            <a:ext cx="2637830" cy="329803"/>
          </a:xfrm>
          <a:prstGeom prst="rect">
            <a:avLst/>
          </a:prstGeom>
          <a:noFill/>
        </p:spPr>
        <p:txBody>
          <a:bodyPr wrap="none" lIns="0" tIns="0" rIns="0" bIns="0" rtlCol="0" anchor="t"/>
          <a:lstStyle/>
          <a:p>
            <a:pPr marL="0" indent="0" algn="l">
              <a:lnSpc>
                <a:spcPts val="2550"/>
              </a:lnSpc>
              <a:buNone/>
            </a:pPr>
            <a:r>
              <a:rPr lang="en-US" sz="2050" dirty="0">
                <a:solidFill>
                  <a:srgbClr val="CAD6DE"/>
                </a:solidFill>
                <a:latin typeface="Unbounded" pitchFamily="34" charset="0"/>
                <a:ea typeface="Unbounded" pitchFamily="34" charset="-122"/>
                <a:cs typeface="Unbounded" pitchFamily="34" charset="-120"/>
              </a:rPr>
              <a:t>Data Cleaning</a:t>
            </a:r>
            <a:endParaRPr lang="en-US" sz="2050" dirty="0"/>
          </a:p>
        </p:txBody>
      </p:sp>
      <p:sp>
        <p:nvSpPr>
          <p:cNvPr id="9" name="Text 6"/>
          <p:cNvSpPr/>
          <p:nvPr/>
        </p:nvSpPr>
        <p:spPr>
          <a:xfrm>
            <a:off x="2354104" y="2961680"/>
            <a:ext cx="6005155" cy="717233"/>
          </a:xfrm>
          <a:prstGeom prst="rect">
            <a:avLst/>
          </a:prstGeom>
          <a:noFill/>
        </p:spPr>
        <p:txBody>
          <a:bodyPr wrap="squar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Removing inconsistencies, duplicates, and missing values ensures data accuracy.</a:t>
            </a:r>
            <a:endParaRPr lang="en-US" sz="1750" dirty="0"/>
          </a:p>
        </p:txBody>
      </p:sp>
      <p:sp>
        <p:nvSpPr>
          <p:cNvPr id="10" name="Shape 7"/>
          <p:cNvSpPr/>
          <p:nvPr/>
        </p:nvSpPr>
        <p:spPr>
          <a:xfrm>
            <a:off x="1342727" y="4616410"/>
            <a:ext cx="784741" cy="30480"/>
          </a:xfrm>
          <a:prstGeom prst="roundRect">
            <a:avLst>
              <a:gd name="adj" fmla="val 110347"/>
            </a:avLst>
          </a:prstGeom>
          <a:solidFill>
            <a:srgbClr val="49606E"/>
          </a:solidFill>
        </p:spPr>
      </p:sp>
      <p:sp>
        <p:nvSpPr>
          <p:cNvPr id="11" name="Shape 8"/>
          <p:cNvSpPr/>
          <p:nvPr/>
        </p:nvSpPr>
        <p:spPr>
          <a:xfrm>
            <a:off x="868740" y="4379476"/>
            <a:ext cx="504468" cy="504468"/>
          </a:xfrm>
          <a:prstGeom prst="roundRect">
            <a:avLst>
              <a:gd name="adj" fmla="val 6667"/>
            </a:avLst>
          </a:prstGeom>
          <a:solidFill>
            <a:srgbClr val="304755"/>
          </a:solidFill>
        </p:spPr>
      </p:sp>
      <p:sp>
        <p:nvSpPr>
          <p:cNvPr id="12" name="Text 9"/>
          <p:cNvSpPr/>
          <p:nvPr/>
        </p:nvSpPr>
        <p:spPr>
          <a:xfrm>
            <a:off x="996017" y="4473416"/>
            <a:ext cx="249793" cy="316587"/>
          </a:xfrm>
          <a:prstGeom prst="rect">
            <a:avLst/>
          </a:prstGeom>
          <a:noFill/>
        </p:spPr>
        <p:txBody>
          <a:bodyPr wrap="none" lIns="0" tIns="0" rIns="0" bIns="0" rtlCol="0" anchor="t"/>
          <a:lstStyle/>
          <a:p>
            <a:pPr marL="0" indent="0" algn="ctr">
              <a:lnSpc>
                <a:spcPts val="2450"/>
              </a:lnSpc>
              <a:buNone/>
            </a:pPr>
            <a:r>
              <a:rPr lang="en-US" sz="2450" dirty="0">
                <a:solidFill>
                  <a:srgbClr val="CAD6DE"/>
                </a:solidFill>
                <a:latin typeface="Unbounded" pitchFamily="34" charset="0"/>
                <a:ea typeface="Unbounded" pitchFamily="34" charset="-122"/>
                <a:cs typeface="Unbounded" pitchFamily="34" charset="-120"/>
              </a:rPr>
              <a:t>2</a:t>
            </a:r>
            <a:endParaRPr lang="en-US" sz="2450" dirty="0"/>
          </a:p>
        </p:txBody>
      </p:sp>
      <p:sp>
        <p:nvSpPr>
          <p:cNvPr id="13" name="Text 10"/>
          <p:cNvSpPr/>
          <p:nvPr/>
        </p:nvSpPr>
        <p:spPr>
          <a:xfrm>
            <a:off x="2354104" y="4351496"/>
            <a:ext cx="2967990" cy="329803"/>
          </a:xfrm>
          <a:prstGeom prst="rect">
            <a:avLst/>
          </a:prstGeom>
          <a:noFill/>
        </p:spPr>
        <p:txBody>
          <a:bodyPr wrap="none" lIns="0" tIns="0" rIns="0" bIns="0" rtlCol="0" anchor="t"/>
          <a:lstStyle/>
          <a:p>
            <a:pPr marL="0" indent="0" algn="l">
              <a:lnSpc>
                <a:spcPts val="2550"/>
              </a:lnSpc>
              <a:buNone/>
            </a:pPr>
            <a:r>
              <a:rPr lang="en-US" sz="2050" dirty="0">
                <a:solidFill>
                  <a:srgbClr val="CAD6DE"/>
                </a:solidFill>
                <a:latin typeface="Unbounded" pitchFamily="34" charset="0"/>
                <a:ea typeface="Unbounded" pitchFamily="34" charset="-122"/>
                <a:cs typeface="Unbounded" pitchFamily="34" charset="-120"/>
              </a:rPr>
              <a:t>Feature Extraction</a:t>
            </a:r>
            <a:endParaRPr lang="en-US" sz="2050" dirty="0"/>
          </a:p>
        </p:txBody>
      </p:sp>
      <p:sp>
        <p:nvSpPr>
          <p:cNvPr id="14" name="Text 11"/>
          <p:cNvSpPr/>
          <p:nvPr/>
        </p:nvSpPr>
        <p:spPr>
          <a:xfrm>
            <a:off x="2354104" y="4815721"/>
            <a:ext cx="6005155" cy="717233"/>
          </a:xfrm>
          <a:prstGeom prst="rect">
            <a:avLst/>
          </a:prstGeom>
          <a:noFill/>
        </p:spPr>
        <p:txBody>
          <a:bodyPr wrap="squar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Creating new features from existing ones, like purchase frequency or average transaction value.</a:t>
            </a:r>
            <a:endParaRPr lang="en-US" sz="1750" dirty="0"/>
          </a:p>
        </p:txBody>
      </p:sp>
      <p:sp>
        <p:nvSpPr>
          <p:cNvPr id="15" name="Shape 12"/>
          <p:cNvSpPr/>
          <p:nvPr/>
        </p:nvSpPr>
        <p:spPr>
          <a:xfrm>
            <a:off x="1342727" y="6470452"/>
            <a:ext cx="784741" cy="30480"/>
          </a:xfrm>
          <a:prstGeom prst="roundRect">
            <a:avLst>
              <a:gd name="adj" fmla="val 110347"/>
            </a:avLst>
          </a:prstGeom>
          <a:solidFill>
            <a:srgbClr val="49606E"/>
          </a:solidFill>
        </p:spPr>
      </p:sp>
      <p:sp>
        <p:nvSpPr>
          <p:cNvPr id="16" name="Shape 13"/>
          <p:cNvSpPr/>
          <p:nvPr/>
        </p:nvSpPr>
        <p:spPr>
          <a:xfrm>
            <a:off x="868740" y="6233517"/>
            <a:ext cx="504468" cy="504468"/>
          </a:xfrm>
          <a:prstGeom prst="roundRect">
            <a:avLst>
              <a:gd name="adj" fmla="val 6667"/>
            </a:avLst>
          </a:prstGeom>
          <a:solidFill>
            <a:srgbClr val="304755"/>
          </a:solidFill>
        </p:spPr>
      </p:sp>
      <p:sp>
        <p:nvSpPr>
          <p:cNvPr id="17" name="Text 14"/>
          <p:cNvSpPr/>
          <p:nvPr/>
        </p:nvSpPr>
        <p:spPr>
          <a:xfrm>
            <a:off x="993636" y="6327458"/>
            <a:ext cx="254556" cy="316587"/>
          </a:xfrm>
          <a:prstGeom prst="rect">
            <a:avLst/>
          </a:prstGeom>
          <a:noFill/>
        </p:spPr>
        <p:txBody>
          <a:bodyPr wrap="none" lIns="0" tIns="0" rIns="0" bIns="0" rtlCol="0" anchor="t"/>
          <a:lstStyle/>
          <a:p>
            <a:pPr marL="0" indent="0" algn="ctr">
              <a:lnSpc>
                <a:spcPts val="2450"/>
              </a:lnSpc>
              <a:buNone/>
            </a:pPr>
            <a:r>
              <a:rPr lang="en-US" sz="2450" dirty="0">
                <a:solidFill>
                  <a:srgbClr val="CAD6DE"/>
                </a:solidFill>
                <a:latin typeface="Unbounded" pitchFamily="34" charset="0"/>
                <a:ea typeface="Unbounded" pitchFamily="34" charset="-122"/>
                <a:cs typeface="Unbounded" pitchFamily="34" charset="-120"/>
              </a:rPr>
              <a:t>3</a:t>
            </a:r>
            <a:endParaRPr lang="en-US" sz="2450" dirty="0"/>
          </a:p>
        </p:txBody>
      </p:sp>
      <p:sp>
        <p:nvSpPr>
          <p:cNvPr id="18" name="Text 15"/>
          <p:cNvSpPr/>
          <p:nvPr/>
        </p:nvSpPr>
        <p:spPr>
          <a:xfrm>
            <a:off x="2354104" y="6205538"/>
            <a:ext cx="2771775" cy="329803"/>
          </a:xfrm>
          <a:prstGeom prst="rect">
            <a:avLst/>
          </a:prstGeom>
          <a:noFill/>
        </p:spPr>
        <p:txBody>
          <a:bodyPr wrap="none" lIns="0" tIns="0" rIns="0" bIns="0" rtlCol="0" anchor="t"/>
          <a:lstStyle/>
          <a:p>
            <a:pPr marL="0" indent="0" algn="l">
              <a:lnSpc>
                <a:spcPts val="2550"/>
              </a:lnSpc>
              <a:buNone/>
            </a:pPr>
            <a:r>
              <a:rPr lang="en-US" sz="2050" dirty="0">
                <a:solidFill>
                  <a:srgbClr val="CAD6DE"/>
                </a:solidFill>
                <a:latin typeface="Unbounded" pitchFamily="34" charset="0"/>
                <a:ea typeface="Unbounded" pitchFamily="34" charset="-122"/>
                <a:cs typeface="Unbounded" pitchFamily="34" charset="-120"/>
              </a:rPr>
              <a:t>Feature Selection</a:t>
            </a:r>
            <a:endParaRPr lang="en-US" sz="2050" dirty="0"/>
          </a:p>
        </p:txBody>
      </p:sp>
      <p:sp>
        <p:nvSpPr>
          <p:cNvPr id="19" name="Text 16"/>
          <p:cNvSpPr/>
          <p:nvPr/>
        </p:nvSpPr>
        <p:spPr>
          <a:xfrm>
            <a:off x="2354104" y="6669762"/>
            <a:ext cx="6005155" cy="717233"/>
          </a:xfrm>
          <a:prstGeom prst="rect">
            <a:avLst/>
          </a:prstGeom>
          <a:noFill/>
        </p:spPr>
        <p:txBody>
          <a:bodyPr wrap="squar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Choosing the most relevant features for the predictive model, using techniques like correlation analysis.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65453" y="936665"/>
            <a:ext cx="7613094" cy="1929527"/>
          </a:xfrm>
          <a:prstGeom prst="rect">
            <a:avLst/>
          </a:prstGeom>
          <a:noFill/>
        </p:spPr>
        <p:txBody>
          <a:bodyPr wrap="square" lIns="0" tIns="0" rIns="0" bIns="0" rtlCol="0" anchor="t"/>
          <a:lstStyle/>
          <a:p>
            <a:pPr marL="0" indent="0">
              <a:lnSpc>
                <a:spcPts val="5050"/>
              </a:lnSpc>
              <a:buNone/>
            </a:pPr>
            <a:r>
              <a:rPr lang="en-US" sz="4050" dirty="0">
                <a:solidFill>
                  <a:srgbClr val="FFFFFF"/>
                </a:solidFill>
                <a:latin typeface="Unbounded" pitchFamily="34" charset="0"/>
                <a:ea typeface="Unbounded" pitchFamily="34" charset="-122"/>
                <a:cs typeface="Unbounded" pitchFamily="34" charset="-120"/>
              </a:rPr>
              <a:t>Machine Learning Algorithms for Predictive Modeling</a:t>
            </a:r>
            <a:endParaRPr lang="en-US" sz="4050" dirty="0"/>
          </a:p>
        </p:txBody>
      </p:sp>
      <p:sp>
        <p:nvSpPr>
          <p:cNvPr id="4" name="Shape 1"/>
          <p:cNvSpPr/>
          <p:nvPr/>
        </p:nvSpPr>
        <p:spPr>
          <a:xfrm>
            <a:off x="765453" y="3194209"/>
            <a:ext cx="3697248" cy="2289929"/>
          </a:xfrm>
          <a:prstGeom prst="roundRect">
            <a:avLst>
              <a:gd name="adj" fmla="val 1433"/>
            </a:avLst>
          </a:prstGeom>
          <a:solidFill>
            <a:srgbClr val="304755"/>
          </a:solidFill>
        </p:spPr>
      </p:sp>
      <p:sp>
        <p:nvSpPr>
          <p:cNvPr id="5" name="Text 2"/>
          <p:cNvSpPr/>
          <p:nvPr/>
        </p:nvSpPr>
        <p:spPr>
          <a:xfrm>
            <a:off x="984171" y="3412927"/>
            <a:ext cx="2901196" cy="321588"/>
          </a:xfrm>
          <a:prstGeom prst="rect">
            <a:avLst/>
          </a:prstGeom>
          <a:noFill/>
        </p:spPr>
        <p:txBody>
          <a:bodyPr wrap="none" lIns="0" tIns="0" rIns="0" bIns="0" rtlCol="0" anchor="t"/>
          <a:lstStyle/>
          <a:p>
            <a:pPr marL="0" indent="0">
              <a:lnSpc>
                <a:spcPts val="2500"/>
              </a:lnSpc>
              <a:buNone/>
            </a:pPr>
            <a:r>
              <a:rPr lang="en-US" sz="2000" dirty="0">
                <a:solidFill>
                  <a:srgbClr val="CAD6DE"/>
                </a:solidFill>
                <a:latin typeface="Unbounded" pitchFamily="34" charset="0"/>
                <a:ea typeface="Unbounded" pitchFamily="34" charset="-122"/>
                <a:cs typeface="Unbounded" pitchFamily="34" charset="-120"/>
              </a:rPr>
              <a:t>Regression Models</a:t>
            </a:r>
            <a:endParaRPr lang="en-US" sz="2000" dirty="0"/>
          </a:p>
        </p:txBody>
      </p:sp>
      <p:sp>
        <p:nvSpPr>
          <p:cNvPr id="6" name="Text 3"/>
          <p:cNvSpPr/>
          <p:nvPr/>
        </p:nvSpPr>
        <p:spPr>
          <a:xfrm>
            <a:off x="984171" y="3865721"/>
            <a:ext cx="3259812" cy="1399699"/>
          </a:xfrm>
          <a:prstGeom prst="rect">
            <a:avLst/>
          </a:prstGeom>
          <a:noFill/>
        </p:spPr>
        <p:txBody>
          <a:bodyPr wrap="square" lIns="0" tIns="0" rIns="0" bIns="0" rtlCol="0" anchor="t"/>
          <a:lstStyle/>
          <a:p>
            <a:pPr marL="0" indent="0">
              <a:lnSpc>
                <a:spcPts val="2750"/>
              </a:lnSpc>
              <a:buNone/>
            </a:pPr>
            <a:r>
              <a:rPr lang="en-US" sz="1700" dirty="0">
                <a:solidFill>
                  <a:srgbClr val="CAD6DE"/>
                </a:solidFill>
                <a:latin typeface="Cabin" pitchFamily="34" charset="0"/>
                <a:ea typeface="Cabin" pitchFamily="34" charset="-122"/>
                <a:cs typeface="Cabin" pitchFamily="34" charset="-120"/>
              </a:rPr>
              <a:t>Linear regression, logistic regression, and decision trees predict continuous or categorical outcomes, respectively.</a:t>
            </a:r>
            <a:endParaRPr lang="en-US" sz="1700" dirty="0"/>
          </a:p>
        </p:txBody>
      </p:sp>
      <p:sp>
        <p:nvSpPr>
          <p:cNvPr id="7" name="Shape 4"/>
          <p:cNvSpPr/>
          <p:nvPr/>
        </p:nvSpPr>
        <p:spPr>
          <a:xfrm>
            <a:off x="4681418" y="3194209"/>
            <a:ext cx="3697248" cy="2289929"/>
          </a:xfrm>
          <a:prstGeom prst="roundRect">
            <a:avLst>
              <a:gd name="adj" fmla="val 1433"/>
            </a:avLst>
          </a:prstGeom>
          <a:solidFill>
            <a:srgbClr val="304755"/>
          </a:solidFill>
        </p:spPr>
      </p:sp>
      <p:sp>
        <p:nvSpPr>
          <p:cNvPr id="8" name="Text 5"/>
          <p:cNvSpPr/>
          <p:nvPr/>
        </p:nvSpPr>
        <p:spPr>
          <a:xfrm>
            <a:off x="4900136" y="3412927"/>
            <a:ext cx="2776061" cy="321588"/>
          </a:xfrm>
          <a:prstGeom prst="rect">
            <a:avLst/>
          </a:prstGeom>
          <a:noFill/>
        </p:spPr>
        <p:txBody>
          <a:bodyPr wrap="none" lIns="0" tIns="0" rIns="0" bIns="0" rtlCol="0" anchor="t"/>
          <a:lstStyle/>
          <a:p>
            <a:pPr marL="0" indent="0">
              <a:lnSpc>
                <a:spcPts val="2500"/>
              </a:lnSpc>
              <a:buNone/>
            </a:pPr>
            <a:r>
              <a:rPr lang="en-US" sz="2000" dirty="0">
                <a:solidFill>
                  <a:srgbClr val="CAD6DE"/>
                </a:solidFill>
                <a:latin typeface="Unbounded" pitchFamily="34" charset="0"/>
                <a:ea typeface="Unbounded" pitchFamily="34" charset="-122"/>
                <a:cs typeface="Unbounded" pitchFamily="34" charset="-120"/>
              </a:rPr>
              <a:t>Clustering Models</a:t>
            </a:r>
            <a:endParaRPr lang="en-US" sz="2000" dirty="0"/>
          </a:p>
        </p:txBody>
      </p:sp>
      <p:sp>
        <p:nvSpPr>
          <p:cNvPr id="9" name="Text 6"/>
          <p:cNvSpPr/>
          <p:nvPr/>
        </p:nvSpPr>
        <p:spPr>
          <a:xfrm>
            <a:off x="4900136" y="3865721"/>
            <a:ext cx="3259812" cy="1399699"/>
          </a:xfrm>
          <a:prstGeom prst="rect">
            <a:avLst/>
          </a:prstGeom>
          <a:noFill/>
        </p:spPr>
        <p:txBody>
          <a:bodyPr wrap="square" lIns="0" tIns="0" rIns="0" bIns="0" rtlCol="0" anchor="t"/>
          <a:lstStyle/>
          <a:p>
            <a:pPr marL="0" indent="0">
              <a:lnSpc>
                <a:spcPts val="2750"/>
              </a:lnSpc>
              <a:buNone/>
            </a:pPr>
            <a:r>
              <a:rPr lang="en-US" sz="1700" dirty="0">
                <a:solidFill>
                  <a:srgbClr val="CAD6DE"/>
                </a:solidFill>
                <a:latin typeface="Cabin" pitchFamily="34" charset="0"/>
                <a:ea typeface="Cabin" pitchFamily="34" charset="-122"/>
                <a:cs typeface="Cabin" pitchFamily="34" charset="-120"/>
              </a:rPr>
              <a:t>K-means clustering and hierarchical clustering group customers based on similarities, enabling targeted marketing.</a:t>
            </a:r>
            <a:endParaRPr lang="en-US" sz="1700" dirty="0"/>
          </a:p>
        </p:txBody>
      </p:sp>
      <p:sp>
        <p:nvSpPr>
          <p:cNvPr id="10" name="Shape 7"/>
          <p:cNvSpPr/>
          <p:nvPr/>
        </p:nvSpPr>
        <p:spPr>
          <a:xfrm>
            <a:off x="765453" y="5702856"/>
            <a:ext cx="7613094" cy="1590080"/>
          </a:xfrm>
          <a:prstGeom prst="roundRect">
            <a:avLst>
              <a:gd name="adj" fmla="val 2063"/>
            </a:avLst>
          </a:prstGeom>
          <a:solidFill>
            <a:srgbClr val="304755"/>
          </a:solidFill>
        </p:spPr>
      </p:sp>
      <p:sp>
        <p:nvSpPr>
          <p:cNvPr id="11" name="Text 8"/>
          <p:cNvSpPr/>
          <p:nvPr/>
        </p:nvSpPr>
        <p:spPr>
          <a:xfrm>
            <a:off x="984171" y="5921573"/>
            <a:ext cx="3638312" cy="321588"/>
          </a:xfrm>
          <a:prstGeom prst="rect">
            <a:avLst/>
          </a:prstGeom>
          <a:noFill/>
        </p:spPr>
        <p:txBody>
          <a:bodyPr wrap="none" lIns="0" tIns="0" rIns="0" bIns="0" rtlCol="0" anchor="t"/>
          <a:lstStyle/>
          <a:p>
            <a:pPr marL="0" indent="0">
              <a:lnSpc>
                <a:spcPts val="2500"/>
              </a:lnSpc>
              <a:buNone/>
            </a:pPr>
            <a:r>
              <a:rPr lang="en-US" sz="2000" dirty="0">
                <a:solidFill>
                  <a:srgbClr val="CAD6DE"/>
                </a:solidFill>
                <a:latin typeface="Unbounded" pitchFamily="34" charset="0"/>
                <a:ea typeface="Unbounded" pitchFamily="34" charset="-122"/>
                <a:cs typeface="Unbounded" pitchFamily="34" charset="-120"/>
              </a:rPr>
              <a:t>Association Rule Mining</a:t>
            </a:r>
            <a:endParaRPr lang="en-US" sz="2000" dirty="0"/>
          </a:p>
        </p:txBody>
      </p:sp>
      <p:sp>
        <p:nvSpPr>
          <p:cNvPr id="12" name="Text 9"/>
          <p:cNvSpPr/>
          <p:nvPr/>
        </p:nvSpPr>
        <p:spPr>
          <a:xfrm>
            <a:off x="984171" y="6374368"/>
            <a:ext cx="7175659" cy="699849"/>
          </a:xfrm>
          <a:prstGeom prst="rect">
            <a:avLst/>
          </a:prstGeom>
          <a:noFill/>
        </p:spPr>
        <p:txBody>
          <a:bodyPr wrap="square" lIns="0" tIns="0" rIns="0" bIns="0" rtlCol="0" anchor="t"/>
          <a:lstStyle/>
          <a:p>
            <a:pPr marL="0" indent="0">
              <a:lnSpc>
                <a:spcPts val="2750"/>
              </a:lnSpc>
              <a:buNone/>
            </a:pPr>
            <a:r>
              <a:rPr lang="en-US" sz="1700" dirty="0">
                <a:solidFill>
                  <a:srgbClr val="CAD6DE"/>
                </a:solidFill>
                <a:latin typeface="Cabin" pitchFamily="34" charset="0"/>
                <a:ea typeface="Cabin" pitchFamily="34" charset="-122"/>
                <a:cs typeface="Cabin" pitchFamily="34" charset="-120"/>
              </a:rPr>
              <a:t>Apriori algorithm identifies frequently co-occurring items, suggesting cross-selling opportunities.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703659"/>
            <a:ext cx="7468553" cy="1408033"/>
          </a:xfrm>
          <a:prstGeom prst="rect">
            <a:avLst/>
          </a:prstGeom>
          <a:noFill/>
        </p:spPr>
        <p:txBody>
          <a:bodyPr wrap="squar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Model Evaluation and Validation</a:t>
            </a:r>
            <a:endParaRPr lang="en-US" sz="4400" dirty="0"/>
          </a:p>
        </p:txBody>
      </p:sp>
      <p:sp>
        <p:nvSpPr>
          <p:cNvPr id="4" name="Shape 1"/>
          <p:cNvSpPr/>
          <p:nvPr/>
        </p:nvSpPr>
        <p:spPr>
          <a:xfrm>
            <a:off x="6324124" y="2470666"/>
            <a:ext cx="7468553" cy="5055156"/>
          </a:xfrm>
          <a:prstGeom prst="roundRect">
            <a:avLst>
              <a:gd name="adj" fmla="val 710"/>
            </a:avLst>
          </a:prstGeom>
          <a:noFill/>
          <a:ln w="7620">
            <a:solidFill>
              <a:srgbClr val="FFFFFF">
                <a:alpha val="24000"/>
              </a:srgbClr>
            </a:solidFill>
            <a:prstDash val="solid"/>
          </a:ln>
        </p:spPr>
      </p:sp>
      <p:sp>
        <p:nvSpPr>
          <p:cNvPr id="5" name="Shape 2"/>
          <p:cNvSpPr/>
          <p:nvPr/>
        </p:nvSpPr>
        <p:spPr>
          <a:xfrm>
            <a:off x="6331744" y="2478286"/>
            <a:ext cx="7453312" cy="1068467"/>
          </a:xfrm>
          <a:prstGeom prst="rect">
            <a:avLst/>
          </a:prstGeom>
          <a:solidFill>
            <a:srgbClr val="FFFFFF">
              <a:alpha val="4000"/>
            </a:srgbClr>
          </a:solidFill>
        </p:spPr>
      </p:sp>
      <p:sp>
        <p:nvSpPr>
          <p:cNvPr id="6" name="Text 3"/>
          <p:cNvSpPr/>
          <p:nvPr/>
        </p:nvSpPr>
        <p:spPr>
          <a:xfrm>
            <a:off x="6571059" y="2629495"/>
            <a:ext cx="3244215" cy="383024"/>
          </a:xfrm>
          <a:prstGeom prst="rect">
            <a:avLst/>
          </a:prstGeom>
          <a:noFill/>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Accuracy</a:t>
            </a:r>
            <a:endParaRPr lang="en-US" sz="1850" dirty="0"/>
          </a:p>
        </p:txBody>
      </p:sp>
      <p:sp>
        <p:nvSpPr>
          <p:cNvPr id="7" name="Text 4"/>
          <p:cNvSpPr/>
          <p:nvPr/>
        </p:nvSpPr>
        <p:spPr>
          <a:xfrm>
            <a:off x="10301526" y="2629495"/>
            <a:ext cx="3244215" cy="766048"/>
          </a:xfrm>
          <a:prstGeom prst="rect">
            <a:avLst/>
          </a:prstGeom>
          <a:noFill/>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Proportion of correctly predicted outcomes.</a:t>
            </a:r>
            <a:endParaRPr lang="en-US" sz="1850" dirty="0"/>
          </a:p>
        </p:txBody>
      </p:sp>
      <p:sp>
        <p:nvSpPr>
          <p:cNvPr id="8" name="Shape 5"/>
          <p:cNvSpPr/>
          <p:nvPr/>
        </p:nvSpPr>
        <p:spPr>
          <a:xfrm>
            <a:off x="6331744" y="3546753"/>
            <a:ext cx="7453312" cy="1451491"/>
          </a:xfrm>
          <a:prstGeom prst="rect">
            <a:avLst/>
          </a:prstGeom>
          <a:solidFill>
            <a:srgbClr val="000000">
              <a:alpha val="4000"/>
            </a:srgbClr>
          </a:solidFill>
        </p:spPr>
      </p:sp>
      <p:sp>
        <p:nvSpPr>
          <p:cNvPr id="9" name="Text 6"/>
          <p:cNvSpPr/>
          <p:nvPr/>
        </p:nvSpPr>
        <p:spPr>
          <a:xfrm>
            <a:off x="6571059" y="3697962"/>
            <a:ext cx="3244215" cy="383024"/>
          </a:xfrm>
          <a:prstGeom prst="rect">
            <a:avLst/>
          </a:prstGeom>
          <a:noFill/>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Precision</a:t>
            </a:r>
            <a:endParaRPr lang="en-US" sz="1850" dirty="0"/>
          </a:p>
        </p:txBody>
      </p:sp>
      <p:sp>
        <p:nvSpPr>
          <p:cNvPr id="10" name="Text 7"/>
          <p:cNvSpPr/>
          <p:nvPr/>
        </p:nvSpPr>
        <p:spPr>
          <a:xfrm>
            <a:off x="10301526" y="3697962"/>
            <a:ext cx="3244215" cy="1149072"/>
          </a:xfrm>
          <a:prstGeom prst="rect">
            <a:avLst/>
          </a:prstGeom>
          <a:noFill/>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Ratio of true positive predictions to total positive predictions.</a:t>
            </a:r>
            <a:endParaRPr lang="en-US" sz="1850" dirty="0"/>
          </a:p>
        </p:txBody>
      </p:sp>
      <p:sp>
        <p:nvSpPr>
          <p:cNvPr id="11" name="Shape 8"/>
          <p:cNvSpPr/>
          <p:nvPr/>
        </p:nvSpPr>
        <p:spPr>
          <a:xfrm>
            <a:off x="6331744" y="4998244"/>
            <a:ext cx="7453312" cy="1068467"/>
          </a:xfrm>
          <a:prstGeom prst="rect">
            <a:avLst/>
          </a:prstGeom>
          <a:solidFill>
            <a:srgbClr val="FFFFFF">
              <a:alpha val="4000"/>
            </a:srgbClr>
          </a:solidFill>
        </p:spPr>
      </p:sp>
      <p:sp>
        <p:nvSpPr>
          <p:cNvPr id="12" name="Text 9"/>
          <p:cNvSpPr/>
          <p:nvPr/>
        </p:nvSpPr>
        <p:spPr>
          <a:xfrm>
            <a:off x="6571059" y="5149453"/>
            <a:ext cx="3244215" cy="383024"/>
          </a:xfrm>
          <a:prstGeom prst="rect">
            <a:avLst/>
          </a:prstGeom>
          <a:noFill/>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Recall</a:t>
            </a:r>
            <a:endParaRPr lang="en-US" sz="1850" dirty="0"/>
          </a:p>
        </p:txBody>
      </p:sp>
      <p:sp>
        <p:nvSpPr>
          <p:cNvPr id="13" name="Text 10"/>
          <p:cNvSpPr/>
          <p:nvPr/>
        </p:nvSpPr>
        <p:spPr>
          <a:xfrm>
            <a:off x="10301526" y="5149453"/>
            <a:ext cx="3244215" cy="766048"/>
          </a:xfrm>
          <a:prstGeom prst="rect">
            <a:avLst/>
          </a:prstGeom>
          <a:noFill/>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Percentage of actual positive cases correctly identified.</a:t>
            </a:r>
            <a:endParaRPr lang="en-US" sz="1850" dirty="0"/>
          </a:p>
        </p:txBody>
      </p:sp>
      <p:sp>
        <p:nvSpPr>
          <p:cNvPr id="14" name="Shape 11"/>
          <p:cNvSpPr/>
          <p:nvPr/>
        </p:nvSpPr>
        <p:spPr>
          <a:xfrm>
            <a:off x="6331744" y="6066711"/>
            <a:ext cx="7453312" cy="1451491"/>
          </a:xfrm>
          <a:prstGeom prst="rect">
            <a:avLst/>
          </a:prstGeom>
          <a:solidFill>
            <a:srgbClr val="000000">
              <a:alpha val="4000"/>
            </a:srgbClr>
          </a:solidFill>
        </p:spPr>
      </p:sp>
      <p:sp>
        <p:nvSpPr>
          <p:cNvPr id="15" name="Text 12"/>
          <p:cNvSpPr/>
          <p:nvPr/>
        </p:nvSpPr>
        <p:spPr>
          <a:xfrm>
            <a:off x="6571059" y="6217920"/>
            <a:ext cx="3244215" cy="383024"/>
          </a:xfrm>
          <a:prstGeom prst="rect">
            <a:avLst/>
          </a:prstGeom>
          <a:noFill/>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F1-score</a:t>
            </a:r>
            <a:endParaRPr lang="en-US" sz="1850" dirty="0"/>
          </a:p>
        </p:txBody>
      </p:sp>
      <p:sp>
        <p:nvSpPr>
          <p:cNvPr id="16" name="Text 13"/>
          <p:cNvSpPr/>
          <p:nvPr/>
        </p:nvSpPr>
        <p:spPr>
          <a:xfrm>
            <a:off x="10301526" y="6217920"/>
            <a:ext cx="3244215" cy="1149072"/>
          </a:xfrm>
          <a:prstGeom prst="rect">
            <a:avLst/>
          </a:prstGeom>
          <a:noFill/>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Harmonic mean of precision and recall, balancing both metrics.</a:t>
            </a:r>
            <a:endParaRPr lang="en-US" sz="1850" dirty="0"/>
          </a:p>
        </p:txBody>
      </p:sp>
      <p:sp>
        <p:nvSpPr>
          <p:cNvPr id="17" name="Text Box 16"/>
          <p:cNvSpPr txBox="1"/>
          <p:nvPr/>
        </p:nvSpPr>
        <p:spPr>
          <a:xfrm>
            <a:off x="12594590" y="7669530"/>
            <a:ext cx="1946910" cy="456565"/>
          </a:xfrm>
          <a:prstGeom prst="rect">
            <a:avLst/>
          </a:prstGeom>
          <a:solidFill>
            <a:schemeClr val="accent1">
              <a:lumMod val="60000"/>
              <a:lumOff val="40000"/>
            </a:schemeClr>
          </a:solidFill>
        </p:spPr>
        <p:txBody>
          <a:bodyPr wrap="square" rtlCol="0">
            <a:noAutofit/>
          </a:bodyPr>
          <a:p>
            <a:r>
              <a:rPr lang="en-US"/>
              <a:t>SHREE VIKASHNI U</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02218" y="473393"/>
            <a:ext cx="7939564" cy="1518404"/>
          </a:xfrm>
          <a:prstGeom prst="rect">
            <a:avLst/>
          </a:prstGeom>
          <a:noFill/>
        </p:spPr>
        <p:txBody>
          <a:bodyPr wrap="square" lIns="0" tIns="0" rIns="0" bIns="0" rtlCol="0" anchor="t"/>
          <a:lstStyle/>
          <a:p>
            <a:pPr marL="0" indent="0">
              <a:lnSpc>
                <a:spcPts val="3950"/>
              </a:lnSpc>
              <a:buNone/>
            </a:pPr>
            <a:r>
              <a:rPr lang="en-US" sz="3150" dirty="0">
                <a:solidFill>
                  <a:srgbClr val="FFFFFF"/>
                </a:solidFill>
                <a:latin typeface="Unbounded" pitchFamily="34" charset="0"/>
                <a:ea typeface="Unbounded" pitchFamily="34" charset="-122"/>
                <a:cs typeface="Unbounded" pitchFamily="34" charset="-120"/>
              </a:rPr>
              <a:t>Practical Applications of Predictive Customer Purchase Behavior</a:t>
            </a:r>
            <a:endParaRPr lang="en-US" sz="3150" dirty="0"/>
          </a:p>
        </p:txBody>
      </p:sp>
      <p:pic>
        <p:nvPicPr>
          <p:cNvPr id="4" name="Image 1" descr="preencoded.png"/>
          <p:cNvPicPr>
            <a:picLocks noChangeAspect="1"/>
          </p:cNvPicPr>
          <p:nvPr/>
        </p:nvPicPr>
        <p:blipFill>
          <a:blip r:embed="rId2"/>
          <a:stretch>
            <a:fillRect/>
          </a:stretch>
        </p:blipFill>
        <p:spPr>
          <a:xfrm>
            <a:off x="602218" y="2249805"/>
            <a:ext cx="860346" cy="1376601"/>
          </a:xfrm>
          <a:prstGeom prst="rect">
            <a:avLst/>
          </a:prstGeom>
        </p:spPr>
      </p:pic>
      <p:sp>
        <p:nvSpPr>
          <p:cNvPr id="5" name="Text 1"/>
          <p:cNvSpPr/>
          <p:nvPr/>
        </p:nvSpPr>
        <p:spPr>
          <a:xfrm>
            <a:off x="1720572" y="2421850"/>
            <a:ext cx="3889653" cy="253008"/>
          </a:xfrm>
          <a:prstGeom prst="rect">
            <a:avLst/>
          </a:prstGeom>
          <a:noFill/>
        </p:spPr>
        <p:txBody>
          <a:bodyPr wrap="none" lIns="0" tIns="0" rIns="0" bIns="0" rtlCol="0" anchor="t"/>
          <a:lstStyle/>
          <a:p>
            <a:pPr marL="0" indent="0" algn="l">
              <a:lnSpc>
                <a:spcPts val="1950"/>
              </a:lnSpc>
              <a:buNone/>
            </a:pPr>
            <a:r>
              <a:rPr lang="en-US" sz="1550" dirty="0">
                <a:solidFill>
                  <a:srgbClr val="CAD6DE"/>
                </a:solidFill>
                <a:latin typeface="Unbounded" pitchFamily="34" charset="0"/>
                <a:ea typeface="Unbounded" pitchFamily="34" charset="-122"/>
                <a:cs typeface="Unbounded" pitchFamily="34" charset="-120"/>
              </a:rPr>
              <a:t>Personalized Recommendations</a:t>
            </a:r>
            <a:endParaRPr lang="en-US" sz="1550" dirty="0"/>
          </a:p>
        </p:txBody>
      </p:sp>
      <p:sp>
        <p:nvSpPr>
          <p:cNvPr id="6" name="Text 2"/>
          <p:cNvSpPr/>
          <p:nvPr/>
        </p:nvSpPr>
        <p:spPr>
          <a:xfrm>
            <a:off x="1720572" y="2778085"/>
            <a:ext cx="6821210" cy="275273"/>
          </a:xfrm>
          <a:prstGeom prst="rect">
            <a:avLst/>
          </a:prstGeom>
          <a:noFill/>
        </p:spPr>
        <p:txBody>
          <a:bodyPr wrap="none" lIns="0" tIns="0" rIns="0" bIns="0" rtlCol="0" anchor="t"/>
          <a:lstStyle/>
          <a:p>
            <a:pPr marL="0" indent="0" algn="l">
              <a:lnSpc>
                <a:spcPts val="2150"/>
              </a:lnSpc>
              <a:buNone/>
            </a:pPr>
            <a:r>
              <a:rPr lang="en-US" sz="1350" dirty="0">
                <a:solidFill>
                  <a:srgbClr val="CAD6DE"/>
                </a:solidFill>
                <a:latin typeface="Cabin" pitchFamily="34" charset="0"/>
                <a:ea typeface="Cabin" pitchFamily="34" charset="-122"/>
                <a:cs typeface="Cabin" pitchFamily="34" charset="-120"/>
              </a:rPr>
              <a:t>Providing tailored product suggestions based on customer preferences.</a:t>
            </a:r>
            <a:endParaRPr lang="en-US" sz="1350" dirty="0"/>
          </a:p>
        </p:txBody>
      </p:sp>
      <p:pic>
        <p:nvPicPr>
          <p:cNvPr id="7" name="Image 2" descr="preencoded.png"/>
          <p:cNvPicPr>
            <a:picLocks noChangeAspect="1"/>
          </p:cNvPicPr>
          <p:nvPr/>
        </p:nvPicPr>
        <p:blipFill>
          <a:blip r:embed="rId3"/>
          <a:stretch>
            <a:fillRect/>
          </a:stretch>
        </p:blipFill>
        <p:spPr>
          <a:xfrm>
            <a:off x="602218" y="3626406"/>
            <a:ext cx="860346" cy="1376601"/>
          </a:xfrm>
          <a:prstGeom prst="rect">
            <a:avLst/>
          </a:prstGeom>
        </p:spPr>
      </p:pic>
      <p:sp>
        <p:nvSpPr>
          <p:cNvPr id="8" name="Text 3"/>
          <p:cNvSpPr/>
          <p:nvPr/>
        </p:nvSpPr>
        <p:spPr>
          <a:xfrm>
            <a:off x="1720572" y="3798451"/>
            <a:ext cx="2551271" cy="253008"/>
          </a:xfrm>
          <a:prstGeom prst="rect">
            <a:avLst/>
          </a:prstGeom>
          <a:noFill/>
        </p:spPr>
        <p:txBody>
          <a:bodyPr wrap="none" lIns="0" tIns="0" rIns="0" bIns="0" rtlCol="0" anchor="t"/>
          <a:lstStyle/>
          <a:p>
            <a:pPr marL="0" indent="0" algn="l">
              <a:lnSpc>
                <a:spcPts val="1950"/>
              </a:lnSpc>
              <a:buNone/>
            </a:pPr>
            <a:r>
              <a:rPr lang="en-US" sz="1550" dirty="0">
                <a:solidFill>
                  <a:srgbClr val="CAD6DE"/>
                </a:solidFill>
                <a:latin typeface="Unbounded" pitchFamily="34" charset="0"/>
                <a:ea typeface="Unbounded" pitchFamily="34" charset="-122"/>
                <a:cs typeface="Unbounded" pitchFamily="34" charset="-120"/>
              </a:rPr>
              <a:t>Targeted Promotions</a:t>
            </a:r>
            <a:endParaRPr lang="en-US" sz="1550" dirty="0"/>
          </a:p>
        </p:txBody>
      </p:sp>
      <p:sp>
        <p:nvSpPr>
          <p:cNvPr id="9" name="Text 4"/>
          <p:cNvSpPr/>
          <p:nvPr/>
        </p:nvSpPr>
        <p:spPr>
          <a:xfrm>
            <a:off x="1720572" y="4154686"/>
            <a:ext cx="6821210" cy="275273"/>
          </a:xfrm>
          <a:prstGeom prst="rect">
            <a:avLst/>
          </a:prstGeom>
          <a:noFill/>
        </p:spPr>
        <p:txBody>
          <a:bodyPr wrap="none" lIns="0" tIns="0" rIns="0" bIns="0" rtlCol="0" anchor="t"/>
          <a:lstStyle/>
          <a:p>
            <a:pPr marL="0" indent="0" algn="l">
              <a:lnSpc>
                <a:spcPts val="2150"/>
              </a:lnSpc>
              <a:buNone/>
            </a:pPr>
            <a:r>
              <a:rPr lang="en-US" sz="1350" dirty="0">
                <a:solidFill>
                  <a:srgbClr val="CAD6DE"/>
                </a:solidFill>
                <a:latin typeface="Cabin" pitchFamily="34" charset="0"/>
                <a:ea typeface="Cabin" pitchFamily="34" charset="-122"/>
                <a:cs typeface="Cabin" pitchFamily="34" charset="-120"/>
              </a:rPr>
              <a:t>Offering discounts and deals to customers likely to make a purchase.</a:t>
            </a:r>
            <a:endParaRPr lang="en-US" sz="1350" dirty="0"/>
          </a:p>
        </p:txBody>
      </p:sp>
      <p:pic>
        <p:nvPicPr>
          <p:cNvPr id="10" name="Image 3" descr="preencoded.png"/>
          <p:cNvPicPr>
            <a:picLocks noChangeAspect="1"/>
          </p:cNvPicPr>
          <p:nvPr/>
        </p:nvPicPr>
        <p:blipFill>
          <a:blip r:embed="rId4"/>
          <a:stretch>
            <a:fillRect/>
          </a:stretch>
        </p:blipFill>
        <p:spPr>
          <a:xfrm>
            <a:off x="602218" y="5003006"/>
            <a:ext cx="860346" cy="1376601"/>
          </a:xfrm>
          <a:prstGeom prst="rect">
            <a:avLst/>
          </a:prstGeom>
        </p:spPr>
      </p:pic>
      <p:sp>
        <p:nvSpPr>
          <p:cNvPr id="11" name="Text 5"/>
          <p:cNvSpPr/>
          <p:nvPr/>
        </p:nvSpPr>
        <p:spPr>
          <a:xfrm>
            <a:off x="1720572" y="5175052"/>
            <a:ext cx="2990255" cy="253008"/>
          </a:xfrm>
          <a:prstGeom prst="rect">
            <a:avLst/>
          </a:prstGeom>
          <a:noFill/>
        </p:spPr>
        <p:txBody>
          <a:bodyPr wrap="none" lIns="0" tIns="0" rIns="0" bIns="0" rtlCol="0" anchor="t"/>
          <a:lstStyle/>
          <a:p>
            <a:pPr marL="0" indent="0" algn="l">
              <a:lnSpc>
                <a:spcPts val="1950"/>
              </a:lnSpc>
              <a:buNone/>
            </a:pPr>
            <a:r>
              <a:rPr lang="en-US" sz="1550" dirty="0">
                <a:solidFill>
                  <a:srgbClr val="CAD6DE"/>
                </a:solidFill>
                <a:latin typeface="Unbounded" pitchFamily="34" charset="0"/>
                <a:ea typeface="Unbounded" pitchFamily="34" charset="-122"/>
                <a:cs typeface="Unbounded" pitchFamily="34" charset="-120"/>
              </a:rPr>
              <a:t>Customer Segmentation</a:t>
            </a:r>
            <a:endParaRPr lang="en-US" sz="1550" dirty="0"/>
          </a:p>
        </p:txBody>
      </p:sp>
      <p:sp>
        <p:nvSpPr>
          <p:cNvPr id="12" name="Text 6"/>
          <p:cNvSpPr/>
          <p:nvPr/>
        </p:nvSpPr>
        <p:spPr>
          <a:xfrm>
            <a:off x="1720572" y="5531287"/>
            <a:ext cx="6821210" cy="275273"/>
          </a:xfrm>
          <a:prstGeom prst="rect">
            <a:avLst/>
          </a:prstGeom>
          <a:noFill/>
        </p:spPr>
        <p:txBody>
          <a:bodyPr wrap="none" lIns="0" tIns="0" rIns="0" bIns="0" rtlCol="0" anchor="t"/>
          <a:lstStyle/>
          <a:p>
            <a:pPr marL="0" indent="0" algn="l">
              <a:lnSpc>
                <a:spcPts val="2150"/>
              </a:lnSpc>
              <a:buNone/>
            </a:pPr>
            <a:r>
              <a:rPr lang="en-US" sz="1350" dirty="0">
                <a:solidFill>
                  <a:srgbClr val="CAD6DE"/>
                </a:solidFill>
                <a:latin typeface="Cabin" pitchFamily="34" charset="0"/>
                <a:ea typeface="Cabin" pitchFamily="34" charset="-122"/>
                <a:cs typeface="Cabin" pitchFamily="34" charset="-120"/>
              </a:rPr>
              <a:t>Grouping customers based on their buying behavior for targeted marketing campaigns.</a:t>
            </a:r>
            <a:endParaRPr lang="en-US" sz="1350" dirty="0"/>
          </a:p>
        </p:txBody>
      </p:sp>
      <p:pic>
        <p:nvPicPr>
          <p:cNvPr id="13" name="Image 4" descr="preencoded.png"/>
          <p:cNvPicPr>
            <a:picLocks noChangeAspect="1"/>
          </p:cNvPicPr>
          <p:nvPr/>
        </p:nvPicPr>
        <p:blipFill>
          <a:blip r:embed="rId5"/>
          <a:stretch>
            <a:fillRect/>
          </a:stretch>
        </p:blipFill>
        <p:spPr>
          <a:xfrm>
            <a:off x="602218" y="6379607"/>
            <a:ext cx="860346" cy="1376601"/>
          </a:xfrm>
          <a:prstGeom prst="rect">
            <a:avLst/>
          </a:prstGeom>
        </p:spPr>
      </p:pic>
      <p:sp>
        <p:nvSpPr>
          <p:cNvPr id="14" name="Text 7"/>
          <p:cNvSpPr/>
          <p:nvPr/>
        </p:nvSpPr>
        <p:spPr>
          <a:xfrm>
            <a:off x="1720572" y="6551652"/>
            <a:ext cx="2754630" cy="253008"/>
          </a:xfrm>
          <a:prstGeom prst="rect">
            <a:avLst/>
          </a:prstGeom>
          <a:noFill/>
        </p:spPr>
        <p:txBody>
          <a:bodyPr wrap="none" lIns="0" tIns="0" rIns="0" bIns="0" rtlCol="0" anchor="t"/>
          <a:lstStyle/>
          <a:p>
            <a:pPr marL="0" indent="0" algn="l">
              <a:lnSpc>
                <a:spcPts val="1950"/>
              </a:lnSpc>
              <a:buNone/>
            </a:pPr>
            <a:r>
              <a:rPr lang="en-US" sz="1550" dirty="0">
                <a:solidFill>
                  <a:srgbClr val="CAD6DE"/>
                </a:solidFill>
                <a:latin typeface="Unbounded" pitchFamily="34" charset="0"/>
                <a:ea typeface="Unbounded" pitchFamily="34" charset="-122"/>
                <a:cs typeface="Unbounded" pitchFamily="34" charset="-120"/>
              </a:rPr>
              <a:t>Inventory Optimization</a:t>
            </a:r>
            <a:endParaRPr lang="en-US" sz="1550" dirty="0"/>
          </a:p>
        </p:txBody>
      </p:sp>
      <p:sp>
        <p:nvSpPr>
          <p:cNvPr id="15" name="Text 8"/>
          <p:cNvSpPr/>
          <p:nvPr/>
        </p:nvSpPr>
        <p:spPr>
          <a:xfrm>
            <a:off x="1720572" y="6907887"/>
            <a:ext cx="6821210" cy="275273"/>
          </a:xfrm>
          <a:prstGeom prst="rect">
            <a:avLst/>
          </a:prstGeom>
          <a:noFill/>
        </p:spPr>
        <p:txBody>
          <a:bodyPr wrap="none" lIns="0" tIns="0" rIns="0" bIns="0" rtlCol="0" anchor="t"/>
          <a:lstStyle/>
          <a:p>
            <a:pPr marL="0" indent="0" algn="l">
              <a:lnSpc>
                <a:spcPts val="2150"/>
              </a:lnSpc>
              <a:buNone/>
            </a:pPr>
            <a:r>
              <a:rPr lang="en-US" sz="1350" dirty="0">
                <a:solidFill>
                  <a:srgbClr val="CAD6DE"/>
                </a:solidFill>
                <a:latin typeface="Cabin" pitchFamily="34" charset="0"/>
                <a:ea typeface="Cabin" pitchFamily="34" charset="-122"/>
                <a:cs typeface="Cabin" pitchFamily="34" charset="-120"/>
              </a:rPr>
              <a:t>Forecasting demand to ensure adequate stock levels.</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18862" y="329089"/>
            <a:ext cx="5439370" cy="351949"/>
          </a:xfrm>
          <a:prstGeom prst="rect">
            <a:avLst/>
          </a:prstGeom>
          <a:noFill/>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Code for the problem statement</a:t>
            </a:r>
            <a:endParaRPr lang="en-US" sz="2200" dirty="0"/>
          </a:p>
        </p:txBody>
      </p:sp>
      <p:sp>
        <p:nvSpPr>
          <p:cNvPr id="3" name="Text 1"/>
          <p:cNvSpPr/>
          <p:nvPr/>
        </p:nvSpPr>
        <p:spPr>
          <a:xfrm>
            <a:off x="418862" y="920353"/>
            <a:ext cx="13792676" cy="239435"/>
          </a:xfrm>
          <a:prstGeom prst="rect">
            <a:avLst/>
          </a:prstGeom>
          <a:noFill/>
        </p:spPr>
        <p:txBody>
          <a:bodyPr wrap="none" lIns="0" tIns="0" rIns="0" bIns="0" rtlCol="0" anchor="t"/>
          <a:lstStyle/>
          <a:p>
            <a:pPr marL="0" indent="0">
              <a:lnSpc>
                <a:spcPts val="1850"/>
              </a:lnSpc>
              <a:buNone/>
            </a:pPr>
            <a:r>
              <a:rPr lang="en-US" sz="1150" dirty="0">
                <a:solidFill>
                  <a:srgbClr val="F44444"/>
                </a:solidFill>
                <a:latin typeface="Cabin" pitchFamily="34" charset="0"/>
                <a:ea typeface="Cabin" pitchFamily="34" charset="-122"/>
                <a:cs typeface="Cabin" pitchFamily="34" charset="-120"/>
              </a:rPr>
              <a:t>#importing necessary libraries</a:t>
            </a:r>
            <a:endParaRPr lang="en-US" sz="1150" dirty="0"/>
          </a:p>
        </p:txBody>
      </p:sp>
      <p:sp>
        <p:nvSpPr>
          <p:cNvPr id="4" name="Text 2"/>
          <p:cNvSpPr/>
          <p:nvPr/>
        </p:nvSpPr>
        <p:spPr>
          <a:xfrm>
            <a:off x="418862" y="1294328"/>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 import pandas as pd</a:t>
            </a:r>
            <a:endParaRPr lang="en-US" sz="1150" dirty="0"/>
          </a:p>
        </p:txBody>
      </p:sp>
      <p:sp>
        <p:nvSpPr>
          <p:cNvPr id="5" name="Text 3"/>
          <p:cNvSpPr/>
          <p:nvPr/>
        </p:nvSpPr>
        <p:spPr>
          <a:xfrm>
            <a:off x="418862" y="1668304"/>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 import numpy as np</a:t>
            </a:r>
            <a:endParaRPr lang="en-US" sz="1150" dirty="0"/>
          </a:p>
        </p:txBody>
      </p:sp>
      <p:sp>
        <p:nvSpPr>
          <p:cNvPr id="6" name="Text 4"/>
          <p:cNvSpPr/>
          <p:nvPr/>
        </p:nvSpPr>
        <p:spPr>
          <a:xfrm>
            <a:off x="418862" y="2042279"/>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 import matplotlib.pyplot as plt</a:t>
            </a:r>
            <a:endParaRPr lang="en-US" sz="1150" dirty="0"/>
          </a:p>
        </p:txBody>
      </p:sp>
      <p:sp>
        <p:nvSpPr>
          <p:cNvPr id="7" name="Text 5"/>
          <p:cNvSpPr/>
          <p:nvPr/>
        </p:nvSpPr>
        <p:spPr>
          <a:xfrm>
            <a:off x="418862" y="2416254"/>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 import seaborn as sns from sklearn.model_selection import train_test_split, GridSearchCV    from sklearn.preprocessing</a:t>
            </a:r>
            <a:endParaRPr lang="en-US" sz="1150" dirty="0"/>
          </a:p>
        </p:txBody>
      </p:sp>
      <p:sp>
        <p:nvSpPr>
          <p:cNvPr id="8" name="Text 6"/>
          <p:cNvSpPr/>
          <p:nvPr/>
        </p:nvSpPr>
        <p:spPr>
          <a:xfrm>
            <a:off x="418862" y="2790230"/>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 import StandardScaler, LabelEncoder from sklearn.ensemble </a:t>
            </a:r>
            <a:endParaRPr lang="en-US" sz="1150" dirty="0"/>
          </a:p>
        </p:txBody>
      </p:sp>
      <p:sp>
        <p:nvSpPr>
          <p:cNvPr id="9" name="Text 7"/>
          <p:cNvSpPr/>
          <p:nvPr/>
        </p:nvSpPr>
        <p:spPr>
          <a:xfrm>
            <a:off x="418862" y="3164205"/>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import RandomForestClassifier from sklearn.metrics </a:t>
            </a:r>
            <a:endParaRPr lang="en-US" sz="1150" dirty="0"/>
          </a:p>
        </p:txBody>
      </p:sp>
      <p:sp>
        <p:nvSpPr>
          <p:cNvPr id="10" name="Text 8"/>
          <p:cNvSpPr/>
          <p:nvPr/>
        </p:nvSpPr>
        <p:spPr>
          <a:xfrm>
            <a:off x="418862" y="3538180"/>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import classification_report, confusion_matrix, roc_auc_score, roc_curve</a:t>
            </a:r>
            <a:endParaRPr lang="en-US" sz="1150" dirty="0"/>
          </a:p>
        </p:txBody>
      </p:sp>
      <p:sp>
        <p:nvSpPr>
          <p:cNvPr id="11" name="Text 9"/>
          <p:cNvSpPr/>
          <p:nvPr/>
        </p:nvSpPr>
        <p:spPr>
          <a:xfrm>
            <a:off x="418862" y="3912156"/>
            <a:ext cx="13792676" cy="239435"/>
          </a:xfrm>
          <a:prstGeom prst="rect">
            <a:avLst/>
          </a:prstGeom>
          <a:noFill/>
        </p:spPr>
        <p:txBody>
          <a:bodyPr wrap="none" lIns="0" tIns="0" rIns="0" bIns="0" rtlCol="0" anchor="t"/>
          <a:lstStyle/>
          <a:p>
            <a:pPr marL="0" indent="0">
              <a:lnSpc>
                <a:spcPts val="1850"/>
              </a:lnSpc>
              <a:buNone/>
            </a:pPr>
            <a:r>
              <a:rPr lang="en-US" sz="1150" dirty="0">
                <a:solidFill>
                  <a:srgbClr val="F44444"/>
                </a:solidFill>
                <a:latin typeface="Cabin" pitchFamily="34" charset="0"/>
                <a:ea typeface="Cabin" pitchFamily="34" charset="-122"/>
                <a:cs typeface="Cabin" pitchFamily="34" charset="-120"/>
              </a:rPr>
              <a:t>#Step 1: Load the data Load the data from the uploaded CSV file</a:t>
            </a:r>
            <a:endParaRPr lang="en-US" sz="1150" dirty="0"/>
          </a:p>
        </p:txBody>
      </p:sp>
      <p:sp>
        <p:nvSpPr>
          <p:cNvPr id="12" name="Text 10"/>
          <p:cNvSpPr/>
          <p:nvPr/>
        </p:nvSpPr>
        <p:spPr>
          <a:xfrm>
            <a:off x="418862" y="4286131"/>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data = pd.read_csv('/content/sample_data/customer_purchase_data.csv')</a:t>
            </a:r>
            <a:endParaRPr lang="en-US" sz="1150" dirty="0"/>
          </a:p>
        </p:txBody>
      </p:sp>
      <p:sp>
        <p:nvSpPr>
          <p:cNvPr id="13" name="Text 11"/>
          <p:cNvSpPr/>
          <p:nvPr/>
        </p:nvSpPr>
        <p:spPr>
          <a:xfrm>
            <a:off x="418862" y="4660106"/>
            <a:ext cx="13792676" cy="239435"/>
          </a:xfrm>
          <a:prstGeom prst="rect">
            <a:avLst/>
          </a:prstGeom>
          <a:noFill/>
        </p:spPr>
        <p:txBody>
          <a:bodyPr wrap="none" lIns="0" tIns="0" rIns="0" bIns="0" rtlCol="0" anchor="t"/>
          <a:lstStyle/>
          <a:p>
            <a:pPr marL="0" indent="0">
              <a:lnSpc>
                <a:spcPts val="1850"/>
              </a:lnSpc>
              <a:buNone/>
            </a:pPr>
            <a:r>
              <a:rPr lang="en-US" sz="1150" dirty="0">
                <a:solidFill>
                  <a:srgbClr val="F44444"/>
                </a:solidFill>
                <a:latin typeface="Cabin" pitchFamily="34" charset="0"/>
                <a:ea typeface="Cabin" pitchFamily="34" charset="-122"/>
                <a:cs typeface="Cabin" pitchFamily="34" charset="-120"/>
              </a:rPr>
              <a:t>#Step 2: Explore the dataset</a:t>
            </a:r>
            <a:endParaRPr lang="en-US" sz="1150" dirty="0"/>
          </a:p>
        </p:txBody>
      </p:sp>
      <p:sp>
        <p:nvSpPr>
          <p:cNvPr id="14" name="Text 12"/>
          <p:cNvSpPr/>
          <p:nvPr/>
        </p:nvSpPr>
        <p:spPr>
          <a:xfrm>
            <a:off x="418862" y="5034082"/>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print("First few rows of the dataset:")</a:t>
            </a:r>
            <a:endParaRPr lang="en-US" sz="1150" dirty="0"/>
          </a:p>
        </p:txBody>
      </p:sp>
      <p:sp>
        <p:nvSpPr>
          <p:cNvPr id="15" name="Text 13"/>
          <p:cNvSpPr/>
          <p:nvPr/>
        </p:nvSpPr>
        <p:spPr>
          <a:xfrm>
            <a:off x="418862" y="5408057"/>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print(data.head()) </a:t>
            </a:r>
            <a:r>
              <a:rPr lang="en-US" sz="1150" dirty="0">
                <a:solidFill>
                  <a:srgbClr val="F44444"/>
                </a:solidFill>
                <a:latin typeface="Cabin" pitchFamily="34" charset="0"/>
                <a:ea typeface="Cabin" pitchFamily="34" charset="-122"/>
                <a:cs typeface="Cabin" pitchFamily="34" charset="-120"/>
              </a:rPr>
              <a:t># Display first few rows of the dataset</a:t>
            </a:r>
            <a:endParaRPr lang="en-US" sz="1150" dirty="0"/>
          </a:p>
        </p:txBody>
      </p:sp>
      <p:sp>
        <p:nvSpPr>
          <p:cNvPr id="16" name="Text 14"/>
          <p:cNvSpPr/>
          <p:nvPr/>
        </p:nvSpPr>
        <p:spPr>
          <a:xfrm>
            <a:off x="418862" y="5782032"/>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print("\nDataset information:")</a:t>
            </a:r>
            <a:endParaRPr lang="en-US" sz="1150" dirty="0"/>
          </a:p>
        </p:txBody>
      </p:sp>
      <p:sp>
        <p:nvSpPr>
          <p:cNvPr id="17" name="Text 15"/>
          <p:cNvSpPr/>
          <p:nvPr/>
        </p:nvSpPr>
        <p:spPr>
          <a:xfrm>
            <a:off x="418862" y="6156008"/>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print(data.info()) </a:t>
            </a:r>
            <a:r>
              <a:rPr lang="en-US" sz="1150" dirty="0">
                <a:solidFill>
                  <a:srgbClr val="F44444"/>
                </a:solidFill>
                <a:latin typeface="Cabin" pitchFamily="34" charset="0"/>
                <a:ea typeface="Cabin" pitchFamily="34" charset="-122"/>
                <a:cs typeface="Cabin" pitchFamily="34" charset="-120"/>
              </a:rPr>
              <a:t># Summary of the dataset</a:t>
            </a:r>
            <a:endParaRPr lang="en-US" sz="1150" dirty="0"/>
          </a:p>
        </p:txBody>
      </p:sp>
      <p:sp>
        <p:nvSpPr>
          <p:cNvPr id="18" name="Text 16"/>
          <p:cNvSpPr/>
          <p:nvPr/>
        </p:nvSpPr>
        <p:spPr>
          <a:xfrm>
            <a:off x="418862" y="6529983"/>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print("\nStatistical summary of the dataset:")</a:t>
            </a:r>
            <a:endParaRPr lang="en-US" sz="1150" dirty="0"/>
          </a:p>
        </p:txBody>
      </p:sp>
      <p:sp>
        <p:nvSpPr>
          <p:cNvPr id="19" name="Text 17"/>
          <p:cNvSpPr/>
          <p:nvPr/>
        </p:nvSpPr>
        <p:spPr>
          <a:xfrm>
            <a:off x="418862" y="6903958"/>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print(data.describe()) </a:t>
            </a:r>
            <a:r>
              <a:rPr lang="en-US" sz="1150" dirty="0">
                <a:solidFill>
                  <a:srgbClr val="F44444"/>
                </a:solidFill>
                <a:latin typeface="Cabin" pitchFamily="34" charset="0"/>
                <a:ea typeface="Cabin" pitchFamily="34" charset="-122"/>
                <a:cs typeface="Cabin" pitchFamily="34" charset="-120"/>
              </a:rPr>
              <a:t># Statistical summary of numerical columns</a:t>
            </a:r>
            <a:endParaRPr lang="en-US" sz="1150" dirty="0"/>
          </a:p>
        </p:txBody>
      </p:sp>
      <p:sp>
        <p:nvSpPr>
          <p:cNvPr id="20" name="Text 18"/>
          <p:cNvSpPr/>
          <p:nvPr/>
        </p:nvSpPr>
        <p:spPr>
          <a:xfrm>
            <a:off x="418862" y="7277933"/>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print("\nChecking for missing values:") </a:t>
            </a:r>
            <a:endParaRPr lang="en-US" sz="1150" dirty="0"/>
          </a:p>
        </p:txBody>
      </p:sp>
      <p:sp>
        <p:nvSpPr>
          <p:cNvPr id="21" name="Text 19"/>
          <p:cNvSpPr/>
          <p:nvPr/>
        </p:nvSpPr>
        <p:spPr>
          <a:xfrm>
            <a:off x="418862" y="7651909"/>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print(data.isnull().sum())</a:t>
            </a:r>
            <a:r>
              <a:rPr lang="en-US" sz="1150" dirty="0">
                <a:solidFill>
                  <a:srgbClr val="F44444"/>
                </a:solidFill>
                <a:latin typeface="Cabin" pitchFamily="34" charset="0"/>
                <a:ea typeface="Cabin" pitchFamily="34" charset="-122"/>
                <a:cs typeface="Cabin" pitchFamily="34" charset="-120"/>
              </a:rPr>
              <a:t> # Checking for missing values</a:t>
            </a:r>
            <a:endParaRPr lang="en-US" sz="1150" dirty="0"/>
          </a:p>
        </p:txBody>
      </p:sp>
      <p:sp>
        <p:nvSpPr>
          <p:cNvPr id="22" name="Text 20"/>
          <p:cNvSpPr/>
          <p:nvPr/>
        </p:nvSpPr>
        <p:spPr>
          <a:xfrm>
            <a:off x="418862" y="8025884"/>
            <a:ext cx="13792676" cy="239435"/>
          </a:xfrm>
          <a:prstGeom prst="rect">
            <a:avLst/>
          </a:prstGeom>
          <a:noFill/>
        </p:spPr>
        <p:txBody>
          <a:bodyPr wrap="none" lIns="0" tIns="0" rIns="0" bIns="0" rtlCol="0" anchor="t"/>
          <a:lstStyle/>
          <a:p>
            <a:pPr marL="0" indent="0">
              <a:lnSpc>
                <a:spcPts val="1850"/>
              </a:lnSpc>
              <a:buNone/>
            </a:pPr>
            <a:r>
              <a:rPr lang="en-US" sz="1150" dirty="0">
                <a:solidFill>
                  <a:srgbClr val="F44444"/>
                </a:solidFill>
                <a:latin typeface="Cabin" pitchFamily="34" charset="0"/>
                <a:ea typeface="Cabin" pitchFamily="34" charset="-122"/>
                <a:cs typeface="Cabin" pitchFamily="34" charset="-120"/>
              </a:rPr>
              <a:t>#Step 3: Data Preprocessing</a:t>
            </a:r>
            <a:endParaRPr lang="en-US" sz="1150" dirty="0"/>
          </a:p>
        </p:txBody>
      </p:sp>
      <p:sp>
        <p:nvSpPr>
          <p:cNvPr id="23" name="Text 21"/>
          <p:cNvSpPr/>
          <p:nvPr/>
        </p:nvSpPr>
        <p:spPr>
          <a:xfrm>
            <a:off x="418862" y="8399859"/>
            <a:ext cx="13792676" cy="239435"/>
          </a:xfrm>
          <a:prstGeom prst="rect">
            <a:avLst/>
          </a:prstGeom>
          <a:noFill/>
        </p:spPr>
        <p:txBody>
          <a:bodyPr wrap="none" lIns="0" tIns="0" rIns="0" bIns="0" rtlCol="0" anchor="t"/>
          <a:lstStyle/>
          <a:p>
            <a:pPr marL="0" indent="0">
              <a:lnSpc>
                <a:spcPts val="1850"/>
              </a:lnSpc>
              <a:buNone/>
            </a:pPr>
            <a:r>
              <a:rPr lang="en-US" sz="1150" dirty="0">
                <a:solidFill>
                  <a:srgbClr val="F44444"/>
                </a:solidFill>
                <a:latin typeface="Cabin" pitchFamily="34" charset="0"/>
                <a:ea typeface="Cabin" pitchFamily="34" charset="-122"/>
                <a:cs typeface="Cabin" pitchFamily="34" charset="-120"/>
              </a:rPr>
              <a:t>#Handling missing values (example: filling missing numerical values with mean)</a:t>
            </a:r>
            <a:endParaRPr lang="en-US" sz="1150" dirty="0"/>
          </a:p>
        </p:txBody>
      </p:sp>
      <p:sp>
        <p:nvSpPr>
          <p:cNvPr id="24" name="Text 22"/>
          <p:cNvSpPr/>
          <p:nvPr/>
        </p:nvSpPr>
        <p:spPr>
          <a:xfrm>
            <a:off x="418862" y="8773835"/>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data.fillna(data.mean(), inplace=True)</a:t>
            </a:r>
            <a:endParaRPr lang="en-US" sz="1150" dirty="0"/>
          </a:p>
        </p:txBody>
      </p:sp>
      <p:sp>
        <p:nvSpPr>
          <p:cNvPr id="25" name="Text 23"/>
          <p:cNvSpPr/>
          <p:nvPr/>
        </p:nvSpPr>
        <p:spPr>
          <a:xfrm>
            <a:off x="418862" y="9147810"/>
            <a:ext cx="13792676" cy="239435"/>
          </a:xfrm>
          <a:prstGeom prst="rect">
            <a:avLst/>
          </a:prstGeom>
          <a:noFill/>
        </p:spPr>
        <p:txBody>
          <a:bodyPr wrap="none" lIns="0" tIns="0" rIns="0" bIns="0" rtlCol="0" anchor="t"/>
          <a:lstStyle/>
          <a:p>
            <a:pPr marL="0" indent="0">
              <a:lnSpc>
                <a:spcPts val="1850"/>
              </a:lnSpc>
              <a:buNone/>
            </a:pPr>
            <a:r>
              <a:rPr lang="en-US" sz="1150" dirty="0">
                <a:solidFill>
                  <a:srgbClr val="F44444"/>
                </a:solidFill>
                <a:latin typeface="Cabin" pitchFamily="34" charset="0"/>
                <a:ea typeface="Cabin" pitchFamily="34" charset="-122"/>
                <a:cs typeface="Cabin" pitchFamily="34" charset="-120"/>
              </a:rPr>
              <a:t>#Encoding categorical variables</a:t>
            </a:r>
            <a:endParaRPr lang="en-US" sz="1150" dirty="0"/>
          </a:p>
        </p:txBody>
      </p:sp>
      <p:sp>
        <p:nvSpPr>
          <p:cNvPr id="26" name="Text 24"/>
          <p:cNvSpPr/>
          <p:nvPr/>
        </p:nvSpPr>
        <p:spPr>
          <a:xfrm>
            <a:off x="418862" y="9521785"/>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label_encoders = {} </a:t>
            </a:r>
            <a:endParaRPr lang="en-US" sz="1150" dirty="0"/>
          </a:p>
        </p:txBody>
      </p:sp>
      <p:sp>
        <p:nvSpPr>
          <p:cNvPr id="27" name="Text 25"/>
          <p:cNvSpPr/>
          <p:nvPr/>
        </p:nvSpPr>
        <p:spPr>
          <a:xfrm>
            <a:off x="418862" y="9895761"/>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for column in data.select_dtypes(include=['object']).columns:</a:t>
            </a:r>
            <a:endParaRPr lang="en-US" sz="1150" dirty="0"/>
          </a:p>
        </p:txBody>
      </p:sp>
      <p:sp>
        <p:nvSpPr>
          <p:cNvPr id="28" name="Text 26"/>
          <p:cNvSpPr/>
          <p:nvPr/>
        </p:nvSpPr>
        <p:spPr>
          <a:xfrm>
            <a:off x="418862" y="10269736"/>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     le = LabelEncoder() </a:t>
            </a:r>
            <a:endParaRPr lang="en-US" sz="1150" dirty="0"/>
          </a:p>
        </p:txBody>
      </p:sp>
      <p:sp>
        <p:nvSpPr>
          <p:cNvPr id="29" name="Text 27"/>
          <p:cNvSpPr/>
          <p:nvPr/>
        </p:nvSpPr>
        <p:spPr>
          <a:xfrm>
            <a:off x="418862" y="10643711"/>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     data[column] = le.fit_transform(data[column]) </a:t>
            </a:r>
            <a:endParaRPr lang="en-US" sz="1150" dirty="0"/>
          </a:p>
        </p:txBody>
      </p:sp>
      <p:sp>
        <p:nvSpPr>
          <p:cNvPr id="30" name="Text 28"/>
          <p:cNvSpPr/>
          <p:nvPr/>
        </p:nvSpPr>
        <p:spPr>
          <a:xfrm>
            <a:off x="418862" y="11017687"/>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     label_encoders[column] = le</a:t>
            </a:r>
            <a:endParaRPr lang="en-US" sz="1150" dirty="0"/>
          </a:p>
        </p:txBody>
      </p:sp>
      <p:sp>
        <p:nvSpPr>
          <p:cNvPr id="31" name="Text 29"/>
          <p:cNvSpPr/>
          <p:nvPr/>
        </p:nvSpPr>
        <p:spPr>
          <a:xfrm>
            <a:off x="418862" y="11391662"/>
            <a:ext cx="13792676" cy="239435"/>
          </a:xfrm>
          <a:prstGeom prst="rect">
            <a:avLst/>
          </a:prstGeom>
          <a:noFill/>
        </p:spPr>
        <p:txBody>
          <a:bodyPr wrap="none" lIns="0" tIns="0" rIns="0" bIns="0" rtlCol="0" anchor="t"/>
          <a:lstStyle/>
          <a:p>
            <a:pPr marL="0" indent="0">
              <a:lnSpc>
                <a:spcPts val="1850"/>
              </a:lnSpc>
              <a:buNone/>
            </a:pPr>
            <a:r>
              <a:rPr lang="en-US" sz="1150" dirty="0">
                <a:solidFill>
                  <a:srgbClr val="F44444"/>
                </a:solidFill>
                <a:latin typeface="Cabin" pitchFamily="34" charset="0"/>
                <a:ea typeface="Cabin" pitchFamily="34" charset="-122"/>
                <a:cs typeface="Cabin" pitchFamily="34" charset="-120"/>
              </a:rPr>
              <a:t>#Replace 'target_column' with the actual target column name from your dataset</a:t>
            </a:r>
            <a:endParaRPr lang="en-US" sz="1150" dirty="0"/>
          </a:p>
        </p:txBody>
      </p:sp>
      <p:sp>
        <p:nvSpPr>
          <p:cNvPr id="32" name="Text 30"/>
          <p:cNvSpPr/>
          <p:nvPr/>
        </p:nvSpPr>
        <p:spPr>
          <a:xfrm>
            <a:off x="418862" y="11765637"/>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PurchaseStatus = 'PurchaseStatus' </a:t>
            </a:r>
            <a:r>
              <a:rPr lang="en-US" sz="1150" dirty="0">
                <a:solidFill>
                  <a:srgbClr val="F44444"/>
                </a:solidFill>
                <a:latin typeface="Cabin" pitchFamily="34" charset="0"/>
                <a:ea typeface="Cabin" pitchFamily="34" charset="-122"/>
                <a:cs typeface="Cabin" pitchFamily="34" charset="-120"/>
              </a:rPr>
              <a:t># Adjust this with the actual column name</a:t>
            </a:r>
            <a:r>
              <a:rPr lang="en-US" sz="1150" dirty="0">
                <a:solidFill>
                  <a:srgbClr val="CAD6DE"/>
                </a:solidFill>
                <a:latin typeface="Cabin" pitchFamily="34" charset="0"/>
                <a:ea typeface="Cabin" pitchFamily="34" charset="-122"/>
                <a:cs typeface="Cabin" pitchFamily="34" charset="-120"/>
              </a:rPr>
              <a:t> </a:t>
            </a:r>
            <a:endParaRPr lang="en-US" sz="1150" dirty="0"/>
          </a:p>
        </p:txBody>
      </p:sp>
      <p:sp>
        <p:nvSpPr>
          <p:cNvPr id="33" name="Text 31"/>
          <p:cNvSpPr/>
          <p:nvPr/>
        </p:nvSpPr>
        <p:spPr>
          <a:xfrm>
            <a:off x="418862" y="12139613"/>
            <a:ext cx="13792676" cy="478869"/>
          </a:xfrm>
          <a:prstGeom prst="rect">
            <a:avLst/>
          </a:prstGeom>
          <a:noFill/>
        </p:spPr>
        <p:txBody>
          <a:bodyPr wrap="squar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X = data.drop(PurchaseStatus, axis=1)</a:t>
            </a:r>
            <a:r>
              <a:rPr lang="en-US" sz="1150" dirty="0">
                <a:solidFill>
                  <a:srgbClr val="CAD6DE"/>
                </a:solidFill>
                <a:latin typeface="Cabin" pitchFamily="34" charset="0"/>
                <a:ea typeface="Cabin" pitchFamily="34" charset="-122"/>
                <a:cs typeface="Cabin" pitchFamily="34" charset="-120"/>
              </a:rPr>
              <a:t>
</a:t>
            </a:r>
            <a:r>
              <a:rPr lang="en-US" sz="1150" dirty="0">
                <a:solidFill>
                  <a:srgbClr val="CAD6DE"/>
                </a:solidFill>
                <a:latin typeface="Cabin" pitchFamily="34" charset="0"/>
                <a:ea typeface="Cabin" pitchFamily="34" charset="-122"/>
                <a:cs typeface="Cabin" pitchFamily="34" charset="-120"/>
              </a:rPr>
              <a:t>y = data[PurchaseStatus]</a:t>
            </a:r>
            <a:endParaRPr lang="en-US" sz="1150" dirty="0"/>
          </a:p>
        </p:txBody>
      </p:sp>
      <p:sp>
        <p:nvSpPr>
          <p:cNvPr id="34" name="Text 32"/>
          <p:cNvSpPr/>
          <p:nvPr/>
        </p:nvSpPr>
        <p:spPr>
          <a:xfrm>
            <a:off x="418862" y="12753023"/>
            <a:ext cx="13792676" cy="239435"/>
          </a:xfrm>
          <a:prstGeom prst="rect">
            <a:avLst/>
          </a:prstGeom>
          <a:noFill/>
        </p:spPr>
        <p:txBody>
          <a:bodyPr wrap="none" lIns="0" tIns="0" rIns="0" bIns="0" rtlCol="0" anchor="t"/>
          <a:lstStyle/>
          <a:p>
            <a:pPr marL="0" indent="0">
              <a:lnSpc>
                <a:spcPts val="1850"/>
              </a:lnSpc>
              <a:buNone/>
            </a:pPr>
            <a:r>
              <a:rPr lang="en-US" sz="1150" dirty="0">
                <a:solidFill>
                  <a:srgbClr val="F44444"/>
                </a:solidFill>
                <a:latin typeface="Cabin" pitchFamily="34" charset="0"/>
                <a:ea typeface="Cabin" pitchFamily="34" charset="-122"/>
                <a:cs typeface="Cabin" pitchFamily="34" charset="-120"/>
              </a:rPr>
              <a:t>#Train-test split</a:t>
            </a:r>
            <a:endParaRPr lang="en-US" sz="1150" dirty="0"/>
          </a:p>
        </p:txBody>
      </p:sp>
      <p:sp>
        <p:nvSpPr>
          <p:cNvPr id="35" name="Text 33"/>
          <p:cNvSpPr/>
          <p:nvPr/>
        </p:nvSpPr>
        <p:spPr>
          <a:xfrm>
            <a:off x="418862" y="13126998"/>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X_train, X_test, y_train, y_test = train_test_split(X, y, test_size=0.2, random_state=42)</a:t>
            </a:r>
            <a:endParaRPr lang="en-US" sz="1150" dirty="0"/>
          </a:p>
        </p:txBody>
      </p:sp>
      <p:sp>
        <p:nvSpPr>
          <p:cNvPr id="36" name="Text 34"/>
          <p:cNvSpPr/>
          <p:nvPr/>
        </p:nvSpPr>
        <p:spPr>
          <a:xfrm>
            <a:off x="418862" y="13500973"/>
            <a:ext cx="13792676" cy="239435"/>
          </a:xfrm>
          <a:prstGeom prst="rect">
            <a:avLst/>
          </a:prstGeom>
          <a:noFill/>
        </p:spPr>
        <p:txBody>
          <a:bodyPr wrap="none" lIns="0" tIns="0" rIns="0" bIns="0" rtlCol="0" anchor="t"/>
          <a:lstStyle/>
          <a:p>
            <a:pPr marL="0" indent="0">
              <a:lnSpc>
                <a:spcPts val="1850"/>
              </a:lnSpc>
              <a:buNone/>
            </a:pPr>
            <a:r>
              <a:rPr lang="en-US" sz="1150" dirty="0">
                <a:solidFill>
                  <a:srgbClr val="F44444"/>
                </a:solidFill>
                <a:latin typeface="Cabin" pitchFamily="34" charset="0"/>
                <a:ea typeface="Cabin" pitchFamily="34" charset="-122"/>
                <a:cs typeface="Cabin" pitchFamily="34" charset="-120"/>
              </a:rPr>
              <a:t>#Feature Scaling</a:t>
            </a:r>
            <a:endParaRPr lang="en-US" sz="1150" dirty="0"/>
          </a:p>
        </p:txBody>
      </p:sp>
      <p:sp>
        <p:nvSpPr>
          <p:cNvPr id="37" name="Text 35"/>
          <p:cNvSpPr/>
          <p:nvPr/>
        </p:nvSpPr>
        <p:spPr>
          <a:xfrm>
            <a:off x="418862" y="13874948"/>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scaler = StandardScaler() </a:t>
            </a:r>
            <a:endParaRPr lang="en-US" sz="1150" dirty="0"/>
          </a:p>
        </p:txBody>
      </p:sp>
      <p:sp>
        <p:nvSpPr>
          <p:cNvPr id="38" name="Text 36"/>
          <p:cNvSpPr/>
          <p:nvPr/>
        </p:nvSpPr>
        <p:spPr>
          <a:xfrm>
            <a:off x="418862" y="14248924"/>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X_train = scaler.fit_transform(X_train) </a:t>
            </a:r>
            <a:endParaRPr lang="en-US" sz="1150" dirty="0"/>
          </a:p>
        </p:txBody>
      </p:sp>
      <p:sp>
        <p:nvSpPr>
          <p:cNvPr id="39" name="Text 37"/>
          <p:cNvSpPr/>
          <p:nvPr/>
        </p:nvSpPr>
        <p:spPr>
          <a:xfrm>
            <a:off x="418862" y="14622899"/>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X_test = scaler.transform(X_test)</a:t>
            </a:r>
            <a:endParaRPr lang="en-US" sz="1150" dirty="0"/>
          </a:p>
        </p:txBody>
      </p:sp>
      <p:sp>
        <p:nvSpPr>
          <p:cNvPr id="40" name="Text 38"/>
          <p:cNvSpPr/>
          <p:nvPr/>
        </p:nvSpPr>
        <p:spPr>
          <a:xfrm>
            <a:off x="418862" y="14996874"/>
            <a:ext cx="13792676" cy="239435"/>
          </a:xfrm>
          <a:prstGeom prst="rect">
            <a:avLst/>
          </a:prstGeom>
          <a:noFill/>
        </p:spPr>
        <p:txBody>
          <a:bodyPr wrap="none" lIns="0" tIns="0" rIns="0" bIns="0" rtlCol="0" anchor="t"/>
          <a:lstStyle/>
          <a:p>
            <a:pPr marL="0" indent="0">
              <a:lnSpc>
                <a:spcPts val="1850"/>
              </a:lnSpc>
              <a:buNone/>
            </a:pPr>
            <a:r>
              <a:rPr lang="en-US" sz="1150" dirty="0">
                <a:solidFill>
                  <a:srgbClr val="F44444"/>
                </a:solidFill>
                <a:latin typeface="Cabin" pitchFamily="34" charset="0"/>
                <a:ea typeface="Cabin" pitchFamily="34" charset="-122"/>
                <a:cs typeface="Cabin" pitchFamily="34" charset="-120"/>
              </a:rPr>
              <a:t>#Step 4: Model Development Using RandomForestClassifier as an example</a:t>
            </a:r>
            <a:endParaRPr lang="en-US" sz="1150" dirty="0"/>
          </a:p>
        </p:txBody>
      </p:sp>
      <p:sp>
        <p:nvSpPr>
          <p:cNvPr id="41" name="Text 39"/>
          <p:cNvSpPr/>
          <p:nvPr/>
        </p:nvSpPr>
        <p:spPr>
          <a:xfrm>
            <a:off x="418862" y="15370850"/>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model = RandomForestClassifier(random_state=42)</a:t>
            </a:r>
            <a:endParaRPr lang="en-US" sz="1150" dirty="0"/>
          </a:p>
        </p:txBody>
      </p:sp>
      <p:sp>
        <p:nvSpPr>
          <p:cNvPr id="42" name="Text 40"/>
          <p:cNvSpPr/>
          <p:nvPr/>
        </p:nvSpPr>
        <p:spPr>
          <a:xfrm>
            <a:off x="418862" y="15744825"/>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 model.fit(X_train, y_train)</a:t>
            </a:r>
            <a:endParaRPr lang="en-US" sz="1150" dirty="0"/>
          </a:p>
        </p:txBody>
      </p:sp>
      <p:sp>
        <p:nvSpPr>
          <p:cNvPr id="43" name="Text 41"/>
          <p:cNvSpPr/>
          <p:nvPr/>
        </p:nvSpPr>
        <p:spPr>
          <a:xfrm>
            <a:off x="418862" y="16118800"/>
            <a:ext cx="13792676" cy="239435"/>
          </a:xfrm>
          <a:prstGeom prst="rect">
            <a:avLst/>
          </a:prstGeom>
          <a:noFill/>
        </p:spPr>
        <p:txBody>
          <a:bodyPr wrap="none" lIns="0" tIns="0" rIns="0" bIns="0" rtlCol="0" anchor="t"/>
          <a:lstStyle/>
          <a:p>
            <a:pPr marL="0" indent="0">
              <a:lnSpc>
                <a:spcPts val="1850"/>
              </a:lnSpc>
              <a:buNone/>
            </a:pPr>
            <a:r>
              <a:rPr lang="en-US" sz="1150" dirty="0">
                <a:solidFill>
                  <a:srgbClr val="F44444"/>
                </a:solidFill>
                <a:latin typeface="Cabin" pitchFamily="34" charset="0"/>
                <a:ea typeface="Cabin" pitchFamily="34" charset="-122"/>
                <a:cs typeface="Cabin" pitchFamily="34" charset="-120"/>
              </a:rPr>
              <a:t>#Step 5: Model Evaluation</a:t>
            </a:r>
            <a:endParaRPr lang="en-US" sz="1150" dirty="0"/>
          </a:p>
        </p:txBody>
      </p:sp>
      <p:sp>
        <p:nvSpPr>
          <p:cNvPr id="44" name="Text 42"/>
          <p:cNvSpPr/>
          <p:nvPr/>
        </p:nvSpPr>
        <p:spPr>
          <a:xfrm>
            <a:off x="418862" y="16492776"/>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y_pred = model.predict(X_test) print("\nConfusion Matrix:")</a:t>
            </a:r>
            <a:endParaRPr lang="en-US" sz="1150" dirty="0"/>
          </a:p>
        </p:txBody>
      </p:sp>
      <p:sp>
        <p:nvSpPr>
          <p:cNvPr id="45" name="Text 43"/>
          <p:cNvSpPr/>
          <p:nvPr/>
        </p:nvSpPr>
        <p:spPr>
          <a:xfrm>
            <a:off x="418862" y="16866751"/>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print(confusion_matrix(y_test, y_pred))</a:t>
            </a:r>
            <a:endParaRPr lang="en-US" sz="1150" dirty="0"/>
          </a:p>
        </p:txBody>
      </p:sp>
      <p:sp>
        <p:nvSpPr>
          <p:cNvPr id="46" name="Text 44"/>
          <p:cNvSpPr/>
          <p:nvPr/>
        </p:nvSpPr>
        <p:spPr>
          <a:xfrm>
            <a:off x="418862" y="17240726"/>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print("\nClassification Report:")</a:t>
            </a:r>
            <a:endParaRPr lang="en-US" sz="1150" dirty="0"/>
          </a:p>
        </p:txBody>
      </p:sp>
      <p:sp>
        <p:nvSpPr>
          <p:cNvPr id="47" name="Text 45"/>
          <p:cNvSpPr/>
          <p:nvPr/>
        </p:nvSpPr>
        <p:spPr>
          <a:xfrm>
            <a:off x="418862" y="17614702"/>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 print(classification_report(y_test, y_pred))</a:t>
            </a:r>
            <a:endParaRPr lang="en-US" sz="1150" dirty="0"/>
          </a:p>
        </p:txBody>
      </p:sp>
      <p:sp>
        <p:nvSpPr>
          <p:cNvPr id="48" name="Text 46"/>
          <p:cNvSpPr/>
          <p:nvPr/>
        </p:nvSpPr>
        <p:spPr>
          <a:xfrm>
            <a:off x="418862" y="18033563"/>
            <a:ext cx="2816185" cy="351949"/>
          </a:xfrm>
          <a:prstGeom prst="rect">
            <a:avLst/>
          </a:prstGeom>
          <a:noFill/>
        </p:spPr>
        <p:txBody>
          <a:bodyPr wrap="none" lIns="0" tIns="0" rIns="0" bIns="0" rtlCol="0" anchor="t"/>
          <a:lstStyle/>
          <a:p>
            <a:pPr marL="0" indent="0">
              <a:lnSpc>
                <a:spcPts val="2750"/>
              </a:lnSpc>
              <a:buNone/>
            </a:pPr>
            <a:endParaRPr lang="en-US" sz="2200" dirty="0"/>
          </a:p>
        </p:txBody>
      </p:sp>
      <p:sp>
        <p:nvSpPr>
          <p:cNvPr id="51" name="Text Box 50"/>
          <p:cNvSpPr txBox="1"/>
          <p:nvPr/>
        </p:nvSpPr>
        <p:spPr>
          <a:xfrm>
            <a:off x="12421870" y="7652385"/>
            <a:ext cx="2098675" cy="564515"/>
          </a:xfrm>
          <a:prstGeom prst="rect">
            <a:avLst/>
          </a:prstGeom>
          <a:solidFill>
            <a:schemeClr val="accent1">
              <a:lumMod val="60000"/>
              <a:lumOff val="40000"/>
            </a:schemeClr>
          </a:solidFill>
        </p:spPr>
        <p:txBody>
          <a:bodyPr wrap="square" rtlCol="0">
            <a:noAutofit/>
          </a:bodyPr>
          <a:p>
            <a:r>
              <a:rPr lang="en-US"/>
              <a:t>SHREE VIKASHNI U</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18862" y="329089"/>
            <a:ext cx="2816185" cy="351949"/>
          </a:xfrm>
          <a:prstGeom prst="rect">
            <a:avLst/>
          </a:prstGeom>
          <a:noFill/>
        </p:spPr>
        <p:txBody>
          <a:bodyPr wrap="none" lIns="0" tIns="0" rIns="0" bIns="0" rtlCol="0" anchor="t"/>
          <a:lstStyle/>
          <a:p>
            <a:pPr marL="0" indent="0">
              <a:lnSpc>
                <a:spcPts val="2750"/>
              </a:lnSpc>
              <a:buNone/>
            </a:pPr>
            <a:endParaRPr lang="en-US" sz="2200" dirty="0"/>
          </a:p>
        </p:txBody>
      </p:sp>
      <p:sp>
        <p:nvSpPr>
          <p:cNvPr id="3" name="Text 1"/>
          <p:cNvSpPr/>
          <p:nvPr/>
        </p:nvSpPr>
        <p:spPr>
          <a:xfrm>
            <a:off x="418862" y="920353"/>
            <a:ext cx="13792676" cy="239435"/>
          </a:xfrm>
          <a:prstGeom prst="rect">
            <a:avLst/>
          </a:prstGeom>
          <a:noFill/>
        </p:spPr>
        <p:txBody>
          <a:bodyPr wrap="none" lIns="0" tIns="0" rIns="0" bIns="0" rtlCol="0" anchor="t"/>
          <a:lstStyle/>
          <a:p>
            <a:pPr marL="0" indent="0">
              <a:lnSpc>
                <a:spcPts val="1850"/>
              </a:lnSpc>
              <a:buNone/>
            </a:pPr>
            <a:r>
              <a:rPr lang="en-US" sz="1150" dirty="0">
                <a:solidFill>
                  <a:srgbClr val="F44444"/>
                </a:solidFill>
                <a:latin typeface="Cabin" pitchFamily="34" charset="0"/>
                <a:ea typeface="Cabin" pitchFamily="34" charset="-122"/>
                <a:cs typeface="Cabin" pitchFamily="34" charset="-120"/>
              </a:rPr>
              <a:t>#ROC-AUC Score</a:t>
            </a:r>
            <a:endParaRPr lang="en-US" sz="1150" dirty="0"/>
          </a:p>
        </p:txBody>
      </p:sp>
      <p:sp>
        <p:nvSpPr>
          <p:cNvPr id="4" name="Text 2"/>
          <p:cNvSpPr/>
          <p:nvPr/>
        </p:nvSpPr>
        <p:spPr>
          <a:xfrm>
            <a:off x="418862" y="1294328"/>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roc_auc = roc_auc_score(y_test, model.predict_proba(X_test)[:, 1]) </a:t>
            </a:r>
            <a:endParaRPr lang="en-US" sz="1150" dirty="0"/>
          </a:p>
        </p:txBody>
      </p:sp>
      <p:sp>
        <p:nvSpPr>
          <p:cNvPr id="5" name="Text 3"/>
          <p:cNvSpPr/>
          <p:nvPr/>
        </p:nvSpPr>
        <p:spPr>
          <a:xfrm>
            <a:off x="418862" y="1668304"/>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print(f'\nROC-AUC Score: {roc_auc}')</a:t>
            </a:r>
            <a:endParaRPr lang="en-US" sz="1150" dirty="0"/>
          </a:p>
        </p:txBody>
      </p:sp>
      <p:sp>
        <p:nvSpPr>
          <p:cNvPr id="6" name="Text 4"/>
          <p:cNvSpPr/>
          <p:nvPr/>
        </p:nvSpPr>
        <p:spPr>
          <a:xfrm>
            <a:off x="418862" y="2042279"/>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Plotting the ROC Curve</a:t>
            </a:r>
            <a:endParaRPr lang="en-US" sz="1150" dirty="0"/>
          </a:p>
        </p:txBody>
      </p:sp>
      <p:sp>
        <p:nvSpPr>
          <p:cNvPr id="7" name="Text 5"/>
          <p:cNvSpPr/>
          <p:nvPr/>
        </p:nvSpPr>
        <p:spPr>
          <a:xfrm>
            <a:off x="418862" y="2416254"/>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fpr, tpr, thresholds = roc_curve(y_test, model.predict_proba(X_test)[:, 1]) </a:t>
            </a:r>
            <a:endParaRPr lang="en-US" sz="1150" dirty="0"/>
          </a:p>
        </p:txBody>
      </p:sp>
      <p:sp>
        <p:nvSpPr>
          <p:cNvPr id="8" name="Text 6"/>
          <p:cNvSpPr/>
          <p:nvPr/>
        </p:nvSpPr>
        <p:spPr>
          <a:xfrm>
            <a:off x="418862" y="2790230"/>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plt.figure(figsize=(8, 6))</a:t>
            </a:r>
            <a:endParaRPr lang="en-US" sz="1150" dirty="0"/>
          </a:p>
        </p:txBody>
      </p:sp>
      <p:sp>
        <p:nvSpPr>
          <p:cNvPr id="9" name="Text 7"/>
          <p:cNvSpPr/>
          <p:nvPr/>
        </p:nvSpPr>
        <p:spPr>
          <a:xfrm>
            <a:off x="418862" y="3164205"/>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 plt.plot(fpr, tpr, label=f'AUC = {roc_auc:.2f}') </a:t>
            </a:r>
            <a:endParaRPr lang="en-US" sz="1150" dirty="0"/>
          </a:p>
        </p:txBody>
      </p:sp>
      <p:sp>
        <p:nvSpPr>
          <p:cNvPr id="10" name="Text 8"/>
          <p:cNvSpPr/>
          <p:nvPr/>
        </p:nvSpPr>
        <p:spPr>
          <a:xfrm>
            <a:off x="418862" y="3538180"/>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plt.plot([0, 1], [0, 1], linestyle='--', color='gray') </a:t>
            </a:r>
            <a:endParaRPr lang="en-US" sz="1150" dirty="0"/>
          </a:p>
        </p:txBody>
      </p:sp>
      <p:sp>
        <p:nvSpPr>
          <p:cNvPr id="11" name="Text 9"/>
          <p:cNvSpPr/>
          <p:nvPr/>
        </p:nvSpPr>
        <p:spPr>
          <a:xfrm>
            <a:off x="418862" y="3912156"/>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plt.xlabel('False Positive Rate') plt.ylabel('True Positive Rate')</a:t>
            </a:r>
            <a:endParaRPr lang="en-US" sz="1150" dirty="0"/>
          </a:p>
        </p:txBody>
      </p:sp>
      <p:sp>
        <p:nvSpPr>
          <p:cNvPr id="12" name="Text 10"/>
          <p:cNvSpPr/>
          <p:nvPr/>
        </p:nvSpPr>
        <p:spPr>
          <a:xfrm>
            <a:off x="418862" y="4286131"/>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 plt.title('ROC Curve') </a:t>
            </a:r>
            <a:endParaRPr lang="en-US" sz="1150" dirty="0"/>
          </a:p>
        </p:txBody>
      </p:sp>
      <p:sp>
        <p:nvSpPr>
          <p:cNvPr id="13" name="Text 11"/>
          <p:cNvSpPr/>
          <p:nvPr/>
        </p:nvSpPr>
        <p:spPr>
          <a:xfrm>
            <a:off x="418862" y="4660106"/>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plt.legend() </a:t>
            </a:r>
            <a:endParaRPr lang="en-US" sz="1150" dirty="0"/>
          </a:p>
        </p:txBody>
      </p:sp>
      <p:sp>
        <p:nvSpPr>
          <p:cNvPr id="14" name="Text 12"/>
          <p:cNvSpPr/>
          <p:nvPr/>
        </p:nvSpPr>
        <p:spPr>
          <a:xfrm>
            <a:off x="418862" y="5034082"/>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plt.grid() </a:t>
            </a:r>
            <a:endParaRPr lang="en-US" sz="1150" dirty="0"/>
          </a:p>
        </p:txBody>
      </p:sp>
      <p:sp>
        <p:nvSpPr>
          <p:cNvPr id="15" name="Text 13"/>
          <p:cNvSpPr/>
          <p:nvPr/>
        </p:nvSpPr>
        <p:spPr>
          <a:xfrm>
            <a:off x="418862" y="5408057"/>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plt.show()</a:t>
            </a:r>
            <a:endParaRPr lang="en-US" sz="1150" dirty="0"/>
          </a:p>
        </p:txBody>
      </p:sp>
      <p:sp>
        <p:nvSpPr>
          <p:cNvPr id="16" name="Text 14"/>
          <p:cNvSpPr/>
          <p:nvPr/>
        </p:nvSpPr>
        <p:spPr>
          <a:xfrm>
            <a:off x="418862" y="5782032"/>
            <a:ext cx="13792676" cy="239435"/>
          </a:xfrm>
          <a:prstGeom prst="rect">
            <a:avLst/>
          </a:prstGeom>
          <a:noFill/>
        </p:spPr>
        <p:txBody>
          <a:bodyPr wrap="none" lIns="0" tIns="0" rIns="0" bIns="0" rtlCol="0" anchor="t"/>
          <a:lstStyle/>
          <a:p>
            <a:pPr marL="0" indent="0">
              <a:lnSpc>
                <a:spcPts val="1850"/>
              </a:lnSpc>
              <a:buNone/>
            </a:pPr>
            <a:r>
              <a:rPr lang="en-US" sz="1150" dirty="0">
                <a:solidFill>
                  <a:srgbClr val="F44444"/>
                </a:solidFill>
                <a:latin typeface="Cabin" pitchFamily="34" charset="0"/>
                <a:ea typeface="Cabin" pitchFamily="34" charset="-122"/>
                <a:cs typeface="Cabin" pitchFamily="34" charset="-120"/>
              </a:rPr>
              <a:t>#Step 6: Hyperparameter Tuning (Example: Tuning Random Forest hyperparameters)</a:t>
            </a:r>
            <a:endParaRPr lang="en-US" sz="1150" dirty="0"/>
          </a:p>
        </p:txBody>
      </p:sp>
      <p:sp>
        <p:nvSpPr>
          <p:cNvPr id="17" name="Text 15"/>
          <p:cNvSpPr/>
          <p:nvPr/>
        </p:nvSpPr>
        <p:spPr>
          <a:xfrm>
            <a:off x="418862" y="6156008"/>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param_grid = {</a:t>
            </a:r>
            <a:endParaRPr lang="en-US" sz="1150" dirty="0"/>
          </a:p>
        </p:txBody>
      </p:sp>
      <p:sp>
        <p:nvSpPr>
          <p:cNvPr id="18" name="Text 16"/>
          <p:cNvSpPr/>
          <p:nvPr/>
        </p:nvSpPr>
        <p:spPr>
          <a:xfrm>
            <a:off x="418862" y="6529983"/>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   'n_estimators': [100, 200, 300], </a:t>
            </a:r>
            <a:endParaRPr lang="en-US" sz="1150" dirty="0"/>
          </a:p>
        </p:txBody>
      </p:sp>
      <p:sp>
        <p:nvSpPr>
          <p:cNvPr id="19" name="Text 17"/>
          <p:cNvSpPr/>
          <p:nvPr/>
        </p:nvSpPr>
        <p:spPr>
          <a:xfrm>
            <a:off x="418862" y="6903958"/>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   'max_depth': [None, 10, 20, 30],</a:t>
            </a:r>
            <a:endParaRPr lang="en-US" sz="1150" dirty="0"/>
          </a:p>
        </p:txBody>
      </p:sp>
      <p:sp>
        <p:nvSpPr>
          <p:cNvPr id="20" name="Text 18"/>
          <p:cNvSpPr/>
          <p:nvPr/>
        </p:nvSpPr>
        <p:spPr>
          <a:xfrm>
            <a:off x="418862" y="7277933"/>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    'min_samples_split': [2, 5, 10] }</a:t>
            </a:r>
            <a:endParaRPr lang="en-US" sz="1150" dirty="0"/>
          </a:p>
        </p:txBody>
      </p:sp>
      <p:sp>
        <p:nvSpPr>
          <p:cNvPr id="21" name="Text 19"/>
          <p:cNvSpPr/>
          <p:nvPr/>
        </p:nvSpPr>
        <p:spPr>
          <a:xfrm>
            <a:off x="418862" y="7651909"/>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grid_search = GridSearchCV(estimator=model, param_grid=param_grid, cv=5, scoring='roc_auc', n_jobs=-1)</a:t>
            </a:r>
            <a:endParaRPr lang="en-US" sz="1150" dirty="0"/>
          </a:p>
        </p:txBody>
      </p:sp>
      <p:sp>
        <p:nvSpPr>
          <p:cNvPr id="22" name="Text 20"/>
          <p:cNvSpPr/>
          <p:nvPr/>
        </p:nvSpPr>
        <p:spPr>
          <a:xfrm>
            <a:off x="258207" y="8025884"/>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 grid_search.fit(X_train, y_train)</a:t>
            </a:r>
            <a:endParaRPr lang="en-US" sz="1150" dirty="0"/>
          </a:p>
        </p:txBody>
      </p:sp>
      <p:sp>
        <p:nvSpPr>
          <p:cNvPr id="23" name="Text 21"/>
          <p:cNvSpPr/>
          <p:nvPr/>
        </p:nvSpPr>
        <p:spPr>
          <a:xfrm>
            <a:off x="418862" y="8399859"/>
            <a:ext cx="13792676" cy="239435"/>
          </a:xfrm>
          <a:prstGeom prst="rect">
            <a:avLst/>
          </a:prstGeom>
          <a:noFill/>
        </p:spPr>
        <p:txBody>
          <a:bodyPr wrap="none" lIns="0" tIns="0" rIns="0" bIns="0" rtlCol="0" anchor="t"/>
          <a:lstStyle/>
          <a:p>
            <a:pPr marL="0" indent="0">
              <a:lnSpc>
                <a:spcPts val="1850"/>
              </a:lnSpc>
              <a:buNone/>
            </a:pPr>
            <a:r>
              <a:rPr lang="en-US" sz="1150" dirty="0">
                <a:solidFill>
                  <a:srgbClr val="F44444"/>
                </a:solidFill>
                <a:latin typeface="Cabin" pitchFamily="34" charset="0"/>
                <a:ea typeface="Cabin" pitchFamily="34" charset="-122"/>
                <a:cs typeface="Cabin" pitchFamily="34" charset="-120"/>
              </a:rPr>
              <a:t>#Best Parameters from Grid Search</a:t>
            </a:r>
            <a:endParaRPr lang="en-US" sz="1150" dirty="0"/>
          </a:p>
        </p:txBody>
      </p:sp>
      <p:sp>
        <p:nvSpPr>
          <p:cNvPr id="24" name="Text 22"/>
          <p:cNvSpPr/>
          <p:nvPr/>
        </p:nvSpPr>
        <p:spPr>
          <a:xfrm>
            <a:off x="418862" y="8773835"/>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print("\nBest Parameters found by Grid Search:") </a:t>
            </a:r>
            <a:endParaRPr lang="en-US" sz="1150" dirty="0"/>
          </a:p>
        </p:txBody>
      </p:sp>
      <p:sp>
        <p:nvSpPr>
          <p:cNvPr id="25" name="Text 23"/>
          <p:cNvSpPr/>
          <p:nvPr/>
        </p:nvSpPr>
        <p:spPr>
          <a:xfrm>
            <a:off x="418862" y="9147810"/>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print(grid_search.best_params_)</a:t>
            </a:r>
            <a:endParaRPr lang="en-US" sz="1150" dirty="0"/>
          </a:p>
        </p:txBody>
      </p:sp>
      <p:sp>
        <p:nvSpPr>
          <p:cNvPr id="26" name="Text 24"/>
          <p:cNvSpPr/>
          <p:nvPr/>
        </p:nvSpPr>
        <p:spPr>
          <a:xfrm>
            <a:off x="418862" y="9521785"/>
            <a:ext cx="13792676" cy="239435"/>
          </a:xfrm>
          <a:prstGeom prst="rect">
            <a:avLst/>
          </a:prstGeom>
          <a:noFill/>
        </p:spPr>
        <p:txBody>
          <a:bodyPr wrap="none" lIns="0" tIns="0" rIns="0" bIns="0" rtlCol="0" anchor="t"/>
          <a:lstStyle/>
          <a:p>
            <a:pPr marL="0" indent="0">
              <a:lnSpc>
                <a:spcPts val="1850"/>
              </a:lnSpc>
              <a:buNone/>
            </a:pPr>
            <a:r>
              <a:rPr lang="en-US" sz="1150" dirty="0">
                <a:solidFill>
                  <a:srgbClr val="F44444"/>
                </a:solidFill>
                <a:latin typeface="Cabin" pitchFamily="34" charset="0"/>
                <a:ea typeface="Cabin" pitchFamily="34" charset="-122"/>
                <a:cs typeface="Cabin" pitchFamily="34" charset="-120"/>
              </a:rPr>
              <a:t>#Best Model Evaluation</a:t>
            </a:r>
            <a:endParaRPr lang="en-US" sz="1150" dirty="0"/>
          </a:p>
        </p:txBody>
      </p:sp>
      <p:sp>
        <p:nvSpPr>
          <p:cNvPr id="27" name="Text 25"/>
          <p:cNvSpPr/>
          <p:nvPr/>
        </p:nvSpPr>
        <p:spPr>
          <a:xfrm>
            <a:off x="418862" y="9895761"/>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best_model = grid_search.best_estimator_</a:t>
            </a:r>
            <a:endParaRPr lang="en-US" sz="1150" dirty="0"/>
          </a:p>
        </p:txBody>
      </p:sp>
      <p:sp>
        <p:nvSpPr>
          <p:cNvPr id="28" name="Text 26"/>
          <p:cNvSpPr/>
          <p:nvPr/>
        </p:nvSpPr>
        <p:spPr>
          <a:xfrm>
            <a:off x="418862" y="10269736"/>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 y_pred_best = best_model.predict(X_test) </a:t>
            </a:r>
            <a:endParaRPr lang="en-US" sz="1150" dirty="0"/>
          </a:p>
        </p:txBody>
      </p:sp>
      <p:sp>
        <p:nvSpPr>
          <p:cNvPr id="29" name="Text 27"/>
          <p:cNvSpPr/>
          <p:nvPr/>
        </p:nvSpPr>
        <p:spPr>
          <a:xfrm>
            <a:off x="418862" y="10643711"/>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print("\nBest Model Confusion Matrix:")</a:t>
            </a:r>
            <a:endParaRPr lang="en-US" sz="1150" dirty="0"/>
          </a:p>
        </p:txBody>
      </p:sp>
      <p:sp>
        <p:nvSpPr>
          <p:cNvPr id="30" name="Text 28"/>
          <p:cNvSpPr/>
          <p:nvPr/>
        </p:nvSpPr>
        <p:spPr>
          <a:xfrm>
            <a:off x="418862" y="11017687"/>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 print(confusion_matrix(y_test, y_pred_best))</a:t>
            </a:r>
            <a:endParaRPr lang="en-US" sz="1150" dirty="0"/>
          </a:p>
        </p:txBody>
      </p:sp>
      <p:sp>
        <p:nvSpPr>
          <p:cNvPr id="31" name="Text 29"/>
          <p:cNvSpPr/>
          <p:nvPr/>
        </p:nvSpPr>
        <p:spPr>
          <a:xfrm>
            <a:off x="418862" y="11391662"/>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print("\nBest Model Classification Report:")</a:t>
            </a:r>
            <a:endParaRPr lang="en-US" sz="1150" dirty="0"/>
          </a:p>
        </p:txBody>
      </p:sp>
      <p:sp>
        <p:nvSpPr>
          <p:cNvPr id="32" name="Text 30"/>
          <p:cNvSpPr/>
          <p:nvPr/>
        </p:nvSpPr>
        <p:spPr>
          <a:xfrm>
            <a:off x="418862" y="11765637"/>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 print(classification_report(y_test, y_pred_best))</a:t>
            </a:r>
            <a:endParaRPr lang="en-US" sz="1150" dirty="0"/>
          </a:p>
        </p:txBody>
      </p:sp>
      <p:sp>
        <p:nvSpPr>
          <p:cNvPr id="33" name="Text 31"/>
          <p:cNvSpPr/>
          <p:nvPr/>
        </p:nvSpPr>
        <p:spPr>
          <a:xfrm>
            <a:off x="418862" y="12139613"/>
            <a:ext cx="13792676" cy="239435"/>
          </a:xfrm>
          <a:prstGeom prst="rect">
            <a:avLst/>
          </a:prstGeom>
          <a:noFill/>
        </p:spPr>
        <p:txBody>
          <a:bodyPr wrap="none" lIns="0" tIns="0" rIns="0" bIns="0" rtlCol="0" anchor="t"/>
          <a:lstStyle/>
          <a:p>
            <a:pPr marL="0" indent="0">
              <a:lnSpc>
                <a:spcPts val="1850"/>
              </a:lnSpc>
              <a:buNone/>
            </a:pPr>
            <a:r>
              <a:rPr lang="en-US" sz="1150" dirty="0">
                <a:solidFill>
                  <a:srgbClr val="F44444"/>
                </a:solidFill>
                <a:latin typeface="Cabin" pitchFamily="34" charset="0"/>
                <a:ea typeface="Cabin" pitchFamily="34" charset="-122"/>
                <a:cs typeface="Cabin" pitchFamily="34" charset="-120"/>
              </a:rPr>
              <a:t>#Best Model ROC-AUC Score</a:t>
            </a:r>
            <a:endParaRPr lang="en-US" sz="1150" dirty="0"/>
          </a:p>
        </p:txBody>
      </p:sp>
      <p:sp>
        <p:nvSpPr>
          <p:cNvPr id="34" name="Text 32"/>
          <p:cNvSpPr/>
          <p:nvPr/>
        </p:nvSpPr>
        <p:spPr>
          <a:xfrm>
            <a:off x="418862" y="12513588"/>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roc_auc_best = roc_auc_score(y_test, best_model.predict_proba(X_test)[:, 1])</a:t>
            </a:r>
            <a:endParaRPr lang="en-US" sz="1150" dirty="0"/>
          </a:p>
        </p:txBody>
      </p:sp>
      <p:sp>
        <p:nvSpPr>
          <p:cNvPr id="35" name="Text 33"/>
          <p:cNvSpPr/>
          <p:nvPr/>
        </p:nvSpPr>
        <p:spPr>
          <a:xfrm>
            <a:off x="418862" y="12887563"/>
            <a:ext cx="13792676" cy="239435"/>
          </a:xfrm>
          <a:prstGeom prst="rect">
            <a:avLst/>
          </a:prstGeom>
          <a:noFill/>
        </p:spPr>
        <p:txBody>
          <a:bodyPr wrap="none" lIns="0" tIns="0" rIns="0" bIns="0" rtlCol="0" anchor="t"/>
          <a:lstStyle/>
          <a:p>
            <a:pPr marL="0" indent="0">
              <a:lnSpc>
                <a:spcPts val="1850"/>
              </a:lnSpc>
              <a:buNone/>
            </a:pPr>
            <a:r>
              <a:rPr lang="en-US" sz="1150" dirty="0">
                <a:solidFill>
                  <a:srgbClr val="CAD6DE"/>
                </a:solidFill>
                <a:latin typeface="Cabin" pitchFamily="34" charset="0"/>
                <a:ea typeface="Cabin" pitchFamily="34" charset="-122"/>
                <a:cs typeface="Cabin" pitchFamily="34" charset="-120"/>
              </a:rPr>
              <a:t> print(f'\nBest Model ROC-AUC Score: {roc_auc_best}')</a:t>
            </a:r>
            <a:endParaRPr lang="en-US" sz="1150" dirty="0"/>
          </a:p>
        </p:txBody>
      </p:sp>
      <p:sp>
        <p:nvSpPr>
          <p:cNvPr id="36" name="Text Box 35"/>
          <p:cNvSpPr txBox="1"/>
          <p:nvPr/>
        </p:nvSpPr>
        <p:spPr>
          <a:xfrm>
            <a:off x="12458065" y="7774305"/>
            <a:ext cx="2044700" cy="461645"/>
          </a:xfrm>
          <a:prstGeom prst="rect">
            <a:avLst/>
          </a:prstGeom>
          <a:solidFill>
            <a:schemeClr val="accent1">
              <a:lumMod val="60000"/>
              <a:lumOff val="40000"/>
            </a:schemeClr>
          </a:solidFill>
        </p:spPr>
        <p:txBody>
          <a:bodyPr wrap="square" rtlCol="0">
            <a:noAutofit/>
          </a:bodyPr>
          <a:p>
            <a:r>
              <a:rPr lang="en-US"/>
              <a:t>SHREE VIKASHNI U</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11241</Words>
  <Application>WPS Presentation</Application>
  <PresentationFormat>On-screen Show (16:9)</PresentationFormat>
  <Paragraphs>326</Paragraphs>
  <Slides>12</Slides>
  <Notes>12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12</vt:i4>
      </vt:variant>
    </vt:vector>
  </HeadingPairs>
  <TitlesOfParts>
    <vt:vector size="28" baseType="lpstr">
      <vt:lpstr>Arial</vt:lpstr>
      <vt:lpstr>SimSun</vt:lpstr>
      <vt:lpstr>Wingdings</vt:lpstr>
      <vt:lpstr>Unbounded</vt:lpstr>
      <vt:lpstr>Unbounded</vt:lpstr>
      <vt:lpstr>Unbounded</vt:lpstr>
      <vt:lpstr>Cabin</vt:lpstr>
      <vt:lpstr>Cabin</vt:lpstr>
      <vt:lpstr>Cabin</vt:lpstr>
      <vt:lpstr>Consolas</vt:lpstr>
      <vt:lpstr>Consolas</vt:lpstr>
      <vt:lpstr>Consolas</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USER</cp:lastModifiedBy>
  <cp:revision>3</cp:revision>
  <dcterms:created xsi:type="dcterms:W3CDTF">2024-09-02T14:24:00Z</dcterms:created>
  <dcterms:modified xsi:type="dcterms:W3CDTF">2024-09-02T15:00:17Z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2FB66585330F4A5499CC822AE1785C0C_13</vt:lpwstr>
  </property>
  <property fmtid="{D5CDD505-2E9C-101B-9397-08002B2CF9AE}" pid="3" name="KSOProductBuildVer">
    <vt:lpwstr>1033-12.2.0.13472</vt:lpwstr>
  </property>
</Properties>
</file>